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7"/>
  </p:notesMasterIdLst>
  <p:sldIdLst>
    <p:sldId id="857" r:id="rId2"/>
    <p:sldId id="341" r:id="rId3"/>
    <p:sldId id="395" r:id="rId4"/>
    <p:sldId id="394" r:id="rId5"/>
    <p:sldId id="397" r:id="rId6"/>
    <p:sldId id="594" r:id="rId7"/>
    <p:sldId id="410" r:id="rId8"/>
    <p:sldId id="451" r:id="rId9"/>
    <p:sldId id="595" r:id="rId10"/>
    <p:sldId id="565" r:id="rId11"/>
    <p:sldId id="464" r:id="rId12"/>
    <p:sldId id="707" r:id="rId13"/>
    <p:sldId id="731" r:id="rId14"/>
    <p:sldId id="708" r:id="rId15"/>
    <p:sldId id="596" r:id="rId16"/>
    <p:sldId id="412" r:id="rId17"/>
    <p:sldId id="597" r:id="rId18"/>
    <p:sldId id="414" r:id="rId19"/>
    <p:sldId id="603" r:id="rId20"/>
    <p:sldId id="598" r:id="rId21"/>
    <p:sldId id="605" r:id="rId22"/>
    <p:sldId id="606" r:id="rId23"/>
    <p:sldId id="599" r:id="rId24"/>
    <p:sldId id="607" r:id="rId25"/>
    <p:sldId id="600" r:id="rId26"/>
    <p:sldId id="601" r:id="rId27"/>
    <p:sldId id="602" r:id="rId28"/>
    <p:sldId id="608" r:id="rId29"/>
    <p:sldId id="609" r:id="rId30"/>
    <p:sldId id="610" r:id="rId31"/>
    <p:sldId id="611" r:id="rId32"/>
    <p:sldId id="612" r:id="rId33"/>
    <p:sldId id="439" r:id="rId34"/>
    <p:sldId id="465" r:id="rId35"/>
    <p:sldId id="703" r:id="rId36"/>
    <p:sldId id="511" r:id="rId37"/>
    <p:sldId id="413" r:id="rId38"/>
    <p:sldId id="463" r:id="rId39"/>
    <p:sldId id="709" r:id="rId40"/>
    <p:sldId id="704" r:id="rId41"/>
    <p:sldId id="440" r:id="rId42"/>
    <p:sldId id="705" r:id="rId43"/>
    <p:sldId id="706" r:id="rId44"/>
    <p:sldId id="441" r:id="rId45"/>
    <p:sldId id="443" r:id="rId46"/>
    <p:sldId id="732" r:id="rId47"/>
    <p:sldId id="713" r:id="rId48"/>
    <p:sldId id="730" r:id="rId49"/>
    <p:sldId id="715" r:id="rId50"/>
    <p:sldId id="716" r:id="rId51"/>
    <p:sldId id="710" r:id="rId52"/>
    <p:sldId id="720" r:id="rId53"/>
    <p:sldId id="717" r:id="rId54"/>
    <p:sldId id="718" r:id="rId55"/>
    <p:sldId id="719" r:id="rId56"/>
    <p:sldId id="724" r:id="rId57"/>
    <p:sldId id="721" r:id="rId58"/>
    <p:sldId id="723" r:id="rId59"/>
    <p:sldId id="722" r:id="rId60"/>
    <p:sldId id="726" r:id="rId61"/>
    <p:sldId id="725" r:id="rId62"/>
    <p:sldId id="712" r:id="rId63"/>
    <p:sldId id="728" r:id="rId64"/>
    <p:sldId id="729" r:id="rId65"/>
    <p:sldId id="508" r:id="rId6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0" id="{9D9AB1B7-0E1D-40CE-AE12-B86E09F341DC}">
          <p14:sldIdLst>
            <p14:sldId id="857"/>
            <p14:sldId id="341"/>
            <p14:sldId id="395"/>
          </p14:sldIdLst>
        </p14:section>
        <p14:section name="1" id="{D7EB0EE0-D465-45B3-81A0-3BFDFA0DA716}">
          <p14:sldIdLst>
            <p14:sldId id="394"/>
            <p14:sldId id="397"/>
            <p14:sldId id="594"/>
            <p14:sldId id="410"/>
            <p14:sldId id="451"/>
            <p14:sldId id="595"/>
            <p14:sldId id="565"/>
            <p14:sldId id="464"/>
            <p14:sldId id="707"/>
            <p14:sldId id="731"/>
            <p14:sldId id="708"/>
            <p14:sldId id="596"/>
            <p14:sldId id="412"/>
            <p14:sldId id="597"/>
            <p14:sldId id="414"/>
            <p14:sldId id="603"/>
            <p14:sldId id="598"/>
            <p14:sldId id="605"/>
            <p14:sldId id="606"/>
            <p14:sldId id="599"/>
            <p14:sldId id="607"/>
            <p14:sldId id="600"/>
            <p14:sldId id="601"/>
            <p14:sldId id="602"/>
            <p14:sldId id="608"/>
            <p14:sldId id="609"/>
            <p14:sldId id="610"/>
            <p14:sldId id="611"/>
            <p14:sldId id="612"/>
            <p14:sldId id="439"/>
            <p14:sldId id="465"/>
            <p14:sldId id="703"/>
            <p14:sldId id="511"/>
            <p14:sldId id="413"/>
            <p14:sldId id="463"/>
            <p14:sldId id="709"/>
            <p14:sldId id="704"/>
            <p14:sldId id="440"/>
            <p14:sldId id="705"/>
            <p14:sldId id="706"/>
            <p14:sldId id="441"/>
            <p14:sldId id="443"/>
            <p14:sldId id="732"/>
            <p14:sldId id="713"/>
            <p14:sldId id="730"/>
            <p14:sldId id="715"/>
            <p14:sldId id="716"/>
            <p14:sldId id="710"/>
            <p14:sldId id="720"/>
            <p14:sldId id="717"/>
            <p14:sldId id="718"/>
            <p14:sldId id="719"/>
            <p14:sldId id="724"/>
            <p14:sldId id="721"/>
            <p14:sldId id="723"/>
            <p14:sldId id="722"/>
            <p14:sldId id="726"/>
            <p14:sldId id="725"/>
            <p14:sldId id="712"/>
            <p14:sldId id="728"/>
            <p14:sldId id="729"/>
            <p14:sldId id="50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37">
          <p15:clr>
            <a:srgbClr val="A4A3A4"/>
          </p15:clr>
        </p15:guide>
        <p15:guide id="2" pos="2867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uolin1" initials="r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32FF"/>
    <a:srgbClr val="0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D083AE6-46FA-4A59-8FB0-9F97EB10719F}" styleName="浅色样式 3 - 强调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72833802-FEF1-4C79-8D5D-14CF1EAF98D9}" styleName="浅色样式 2 - 强调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133" autoAdjust="0"/>
    <p:restoredTop sz="90944" autoAdjust="0"/>
  </p:normalViewPr>
  <p:slideViewPr>
    <p:cSldViewPr snapToGrid="0" showGuides="1">
      <p:cViewPr varScale="1">
        <p:scale>
          <a:sx n="104" d="100"/>
          <a:sy n="104" d="100"/>
        </p:scale>
        <p:origin x="1680" y="84"/>
      </p:cViewPr>
      <p:guideLst>
        <p:guide orient="horz" pos="2137"/>
        <p:guide pos="2867"/>
      </p:guideLst>
    </p:cSldViewPr>
  </p:slideViewPr>
  <p:outlineViewPr>
    <p:cViewPr>
      <p:scale>
        <a:sx n="33" d="100"/>
        <a:sy n="33" d="100"/>
      </p:scale>
      <p:origin x="0" y="-7074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commentAuthors" Target="commentAuthors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A6A6D8-A047-4A30-9DAD-B589E52CC8BD}" type="datetimeFigureOut">
              <a:rPr lang="zh-CN" altLang="en-US" smtClean="0"/>
              <a:t>2021/12/08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4C083B-3359-4272-80A3-FFF9ECA3CA0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4C083B-3359-4272-80A3-FFF9ECA3CA08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4C083B-3359-4272-80A3-FFF9ECA3CA08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4C083B-3359-4272-80A3-FFF9ECA3CA08}" type="slidenum">
              <a:rPr lang="zh-CN" altLang="en-US" smtClean="0"/>
              <a:t>49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4C083B-3359-4272-80A3-FFF9ECA3CA08}" type="slidenum">
              <a:rPr lang="zh-CN" altLang="en-US" smtClean="0"/>
              <a:t>50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4C083B-3359-4272-80A3-FFF9ECA3CA08}" type="slidenum">
              <a:rPr lang="zh-CN" altLang="en-US" smtClean="0"/>
              <a:t>52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4C083B-3359-4272-80A3-FFF9ECA3CA08}" type="slidenum">
              <a:rPr lang="zh-CN" altLang="en-US" smtClean="0"/>
              <a:t>53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4C083B-3359-4272-80A3-FFF9ECA3CA08}" type="slidenum">
              <a:rPr lang="zh-CN" altLang="en-US" smtClean="0"/>
              <a:t>54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4C083B-3359-4272-80A3-FFF9ECA3CA08}" type="slidenum">
              <a:rPr lang="zh-CN" altLang="en-US" smtClean="0"/>
              <a:t>55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4C083B-3359-4272-80A3-FFF9ECA3CA08}" type="slidenum">
              <a:rPr lang="zh-CN" altLang="en-US" smtClean="0"/>
              <a:t>56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4C083B-3359-4272-80A3-FFF9ECA3CA08}" type="slidenum">
              <a:rPr lang="zh-CN" altLang="en-US" smtClean="0"/>
              <a:t>57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4C083B-3359-4272-80A3-FFF9ECA3CA08}" type="slidenum">
              <a:rPr lang="zh-CN" altLang="en-US" smtClean="0"/>
              <a:t>58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4C083B-3359-4272-80A3-FFF9ECA3CA08}" type="slidenum">
              <a:rPr lang="zh-CN" altLang="en-US" smtClean="0"/>
              <a:t>59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4C083B-3359-4272-80A3-FFF9ECA3CA08}" type="slidenum">
              <a:rPr lang="zh-CN" altLang="en-US" smtClean="0"/>
              <a:t>60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4C083B-3359-4272-80A3-FFF9ECA3CA08}" type="slidenum">
              <a:rPr lang="zh-CN" altLang="en-US" smtClean="0"/>
              <a:t>61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4C083B-3359-4272-80A3-FFF9ECA3CA08}" type="slidenum">
              <a:rPr lang="zh-CN" altLang="en-US" smtClean="0"/>
              <a:t>63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43688" y="152400"/>
            <a:ext cx="2085975" cy="61722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81000" y="152400"/>
            <a:ext cx="6110288" cy="61722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preserve="1">
  <p:cSld name="标题和文本在内容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000" y="152400"/>
            <a:ext cx="8280400" cy="5334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11163" y="1143000"/>
            <a:ext cx="8318500" cy="25146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11163" y="3810000"/>
            <a:ext cx="8318500" cy="25146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000" y="152400"/>
            <a:ext cx="8280400" cy="5334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11163" y="1143000"/>
            <a:ext cx="4083050" cy="51816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6613" y="1143000"/>
            <a:ext cx="4083050" cy="25146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46613" y="3810000"/>
            <a:ext cx="4083050" cy="25146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000" y="152400"/>
            <a:ext cx="8280400" cy="5334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411163" y="1143000"/>
            <a:ext cx="8318500" cy="5181600"/>
          </a:xfrm>
        </p:spPr>
        <p:txBody>
          <a:bodyPr/>
          <a:lstStyle/>
          <a:p>
            <a:pPr lvl="0"/>
            <a:endParaRPr lang="zh-CN" altLang="en-US" noProof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正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2"/>
          <p:cNvSpPr>
            <a:spLocks noGrp="1"/>
          </p:cNvSpPr>
          <p:nvPr>
            <p:ph idx="1"/>
          </p:nvPr>
        </p:nvSpPr>
        <p:spPr>
          <a:xfrm>
            <a:off x="628650" y="1224076"/>
            <a:ext cx="7886700" cy="51105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3" name="标题占位符 1"/>
          <p:cNvSpPr>
            <a:spLocks noGrp="1"/>
          </p:cNvSpPr>
          <p:nvPr>
            <p:ph type="title"/>
          </p:nvPr>
        </p:nvSpPr>
        <p:spPr>
          <a:xfrm>
            <a:off x="204097" y="250835"/>
            <a:ext cx="7886700" cy="8540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11" name="Picture 3" descr="E:\快盘\0-Zibin团队-公共资源\Logo-海报\logo_final_V1copy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25" y="6316663"/>
            <a:ext cx="1133475" cy="503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E:\快盘\0-Zibin团队-公共资源\Logo-海报\logo_final_V1copy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25" y="6316663"/>
            <a:ext cx="1133475" cy="503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11163" y="1143000"/>
            <a:ext cx="4083050" cy="5181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6613" y="1143000"/>
            <a:ext cx="4083050" cy="5181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81000" y="152400"/>
            <a:ext cx="82804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488" tIns="44450" rIns="90488" bIns="44450" numCol="1" anchor="b" anchorCtr="0" compatLnSpc="1"/>
          <a:lstStyle/>
          <a:p>
            <a:pPr lvl="0"/>
            <a:r>
              <a:rPr lang="en-US" altLang="zh-CN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11163" y="1143000"/>
            <a:ext cx="83185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488" tIns="44450" rIns="90488" bIns="44450" numCol="1" anchor="t" anchorCtr="0" compatLnSpc="1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 Third Level</a:t>
            </a:r>
          </a:p>
        </p:txBody>
      </p:sp>
      <p:cxnSp>
        <p:nvCxnSpPr>
          <p:cNvPr id="10" name="直接连接符 9"/>
          <p:cNvCxnSpPr/>
          <p:nvPr userDrawn="1"/>
        </p:nvCxnSpPr>
        <p:spPr>
          <a:xfrm>
            <a:off x="0" y="928688"/>
            <a:ext cx="9144000" cy="0"/>
          </a:xfrm>
          <a:prstGeom prst="line">
            <a:avLst/>
          </a:prstGeom>
          <a:ln w="38100">
            <a:solidFill>
              <a:srgbClr val="3F71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9" name="Picture 4" descr="E:\学校\20121109221446303940.jpg"/>
          <p:cNvPicPr>
            <a:picLocks noChangeAspect="1" noChangeArrowheads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9438" y="549275"/>
            <a:ext cx="665162" cy="665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21"/>
          <p:cNvSpPr>
            <a:spLocks noChangeArrowheads="1"/>
          </p:cNvSpPr>
          <p:nvPr userDrawn="1"/>
        </p:nvSpPr>
        <p:spPr bwMode="auto">
          <a:xfrm>
            <a:off x="381000" y="6397625"/>
            <a:ext cx="8364538" cy="25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>
              <a:lnSpc>
                <a:spcPts val="2000"/>
              </a:lnSpc>
            </a:pPr>
            <a:r>
              <a:rPr lang="en-US" altLang="zh-CN" sz="1200" b="0" dirty="0">
                <a:solidFill>
                  <a:srgbClr val="000000"/>
                </a:solidFill>
                <a:ea typeface="宋体" panose="02010600030101010101" pitchFamily="2" charset="-122"/>
              </a:rPr>
              <a:t>								                   </a:t>
            </a:r>
            <a:fld id="{22B54924-A7E0-4231-A067-C7DF1FEEF9D5}" type="slidenum">
              <a:rPr lang="en-US" altLang="zh-CN" sz="1200" b="0" dirty="0" smtClean="0">
                <a:solidFill>
                  <a:srgbClr val="000000"/>
                </a:solidFill>
                <a:ea typeface="宋体" panose="02010600030101010101" pitchFamily="2" charset="-122"/>
              </a:rPr>
              <a:t>‹#›</a:t>
            </a:fld>
            <a:r>
              <a:rPr lang="en-US" altLang="zh-CN" sz="1200" b="0" dirty="0">
                <a:solidFill>
                  <a:srgbClr val="000000"/>
                </a:solidFill>
                <a:ea typeface="宋体" panose="02010600030101010101" pitchFamily="2" charset="-122"/>
              </a:rPr>
              <a:t> 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hdr="0" ftr="0" dt="0"/>
  <p:txStyles>
    <p:titleStyle>
      <a:lvl1pPr algn="l" rtl="0" eaLnBrk="0" fontAlgn="base" hangingPunct="0">
        <a:lnSpc>
          <a:spcPts val="36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ts val="36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Tahoma" panose="020B0604030504040204" pitchFamily="34" charset="0"/>
        </a:defRPr>
      </a:lvl2pPr>
      <a:lvl3pPr algn="l" rtl="0" eaLnBrk="0" fontAlgn="base" hangingPunct="0">
        <a:lnSpc>
          <a:spcPts val="36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Tahoma" panose="020B0604030504040204" pitchFamily="34" charset="0"/>
        </a:defRPr>
      </a:lvl3pPr>
      <a:lvl4pPr algn="l" rtl="0" eaLnBrk="0" fontAlgn="base" hangingPunct="0">
        <a:lnSpc>
          <a:spcPts val="36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Tahoma" panose="020B0604030504040204" pitchFamily="34" charset="0"/>
        </a:defRPr>
      </a:lvl4pPr>
      <a:lvl5pPr algn="l" rtl="0" eaLnBrk="0" fontAlgn="base" hangingPunct="0">
        <a:lnSpc>
          <a:spcPts val="36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Tahoma" panose="020B0604030504040204" pitchFamily="34" charset="0"/>
        </a:defRPr>
      </a:lvl5pPr>
      <a:lvl6pPr marL="457200" algn="l" rtl="0" eaLnBrk="0" fontAlgn="base" hangingPunct="0">
        <a:lnSpc>
          <a:spcPts val="36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Tahoma" panose="020B0604030504040204" pitchFamily="34" charset="0"/>
        </a:defRPr>
      </a:lvl6pPr>
      <a:lvl7pPr marL="914400" algn="l" rtl="0" eaLnBrk="0" fontAlgn="base" hangingPunct="0">
        <a:lnSpc>
          <a:spcPts val="36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Tahoma" panose="020B0604030504040204" pitchFamily="34" charset="0"/>
        </a:defRPr>
      </a:lvl7pPr>
      <a:lvl8pPr marL="1371600" algn="l" rtl="0" eaLnBrk="0" fontAlgn="base" hangingPunct="0">
        <a:lnSpc>
          <a:spcPts val="36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Tahoma" panose="020B0604030504040204" pitchFamily="34" charset="0"/>
        </a:defRPr>
      </a:lvl8pPr>
      <a:lvl9pPr marL="1828800" algn="l" rtl="0" eaLnBrk="0" fontAlgn="base" hangingPunct="0">
        <a:lnSpc>
          <a:spcPts val="36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Tahoma" panose="020B0604030504040204" pitchFamily="34" charset="0"/>
        </a:defRPr>
      </a:lvl9pPr>
    </p:titleStyle>
    <p:bodyStyle>
      <a:lvl1pPr marL="292100" indent="-292100" algn="l" rtl="0" eaLnBrk="0" fontAlgn="base" hangingPunct="0">
        <a:spcBef>
          <a:spcPct val="10000"/>
        </a:spcBef>
        <a:spcAft>
          <a:spcPts val="400"/>
        </a:spcAft>
        <a:buClr>
          <a:srgbClr val="0C7B9C"/>
        </a:buClr>
        <a:buSzPct val="75000"/>
        <a:buFont typeface="Monotype Sorts" pitchFamily="2" charset="2"/>
        <a:buChar char="l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800100" indent="-342900" algn="l" rtl="0" eaLnBrk="0" fontAlgn="base" hangingPunct="0">
        <a:spcBef>
          <a:spcPct val="10000"/>
        </a:spcBef>
        <a:spcAft>
          <a:spcPts val="400"/>
        </a:spcAft>
        <a:buClr>
          <a:srgbClr val="0C7B9C"/>
        </a:buClr>
        <a:buSzPct val="100000"/>
        <a:buFont typeface="Arial" panose="020B0604020202090204" pitchFamily="34" charset="0"/>
        <a:buChar char="–"/>
        <a:defRPr sz="2800">
          <a:solidFill>
            <a:schemeClr val="tx1"/>
          </a:solidFill>
          <a:latin typeface="+mn-lt"/>
        </a:defRPr>
      </a:lvl2pPr>
      <a:lvl3pPr marL="914400" algn="l" rtl="0" eaLnBrk="0" fontAlgn="base" hangingPunct="0">
        <a:spcBef>
          <a:spcPct val="10000"/>
        </a:spcBef>
        <a:spcAft>
          <a:spcPts val="400"/>
        </a:spcAft>
        <a:buClr>
          <a:srgbClr val="0C7B9C"/>
        </a:buClr>
        <a:buSzPct val="70000"/>
        <a:buFont typeface="Wingdings" panose="05000000000000000000" pitchFamily="2" charset="2"/>
        <a:buChar char="u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SzPct val="100000"/>
        <a:buChar char="–"/>
        <a:defRPr sz="2000">
          <a:solidFill>
            <a:schemeClr val="tx1"/>
          </a:solidFill>
          <a:latin typeface="Times New Roman" panose="02020503050405090304" pitchFamily="18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2000">
          <a:solidFill>
            <a:schemeClr val="tx1"/>
          </a:solidFill>
          <a:latin typeface="Times New Roman" panose="02020503050405090304" pitchFamily="18" charset="0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2000">
          <a:solidFill>
            <a:schemeClr val="tx1"/>
          </a:solidFill>
          <a:latin typeface="Times New Roman" panose="02020503050405090304" pitchFamily="18" charset="0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2000">
          <a:solidFill>
            <a:schemeClr val="tx1"/>
          </a:solidFill>
          <a:latin typeface="Times New Roman" panose="02020503050405090304" pitchFamily="18" charset="0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2000">
          <a:solidFill>
            <a:schemeClr val="tx1"/>
          </a:solidFill>
          <a:latin typeface="Times New Roman" panose="02020503050405090304" pitchFamily="18" charset="0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2000">
          <a:solidFill>
            <a:schemeClr val="tx1"/>
          </a:solidFill>
          <a:latin typeface="Times New Roman" panose="02020503050405090304" pitchFamily="18" charset="0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0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5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5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GIF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5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5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5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5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8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5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5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5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/>
          <p:nvPr/>
        </p:nvSpPr>
        <p:spPr bwMode="auto">
          <a:xfrm>
            <a:off x="381000" y="152400"/>
            <a:ext cx="82804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0" fontAlgn="base" latinLnBrk="0" hangingPunct="0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课程大纲</a:t>
            </a:r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270910" y="1180618"/>
            <a:ext cx="8745767" cy="5254905"/>
          </a:xfrm>
        </p:spPr>
        <p:txBody>
          <a:bodyPr/>
          <a:lstStyle/>
          <a:p>
            <a:r>
              <a:rPr lang="en-US" altLang="zh-CN" sz="1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Week-1 	8</a:t>
            </a:r>
            <a:r>
              <a:rPr lang="zh-CN" altLang="en-US" sz="1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1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30</a:t>
            </a:r>
            <a:r>
              <a:rPr lang="zh-CN" altLang="en-US" sz="1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   </a:t>
            </a:r>
            <a:r>
              <a:rPr lang="en-US" altLang="zh-CN" sz="1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1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课程介绍，与区块链落地应用；比特币前传</a:t>
            </a:r>
            <a:endParaRPr lang="en-US" altLang="zh-CN" sz="18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Part-1:</a:t>
            </a:r>
            <a:r>
              <a:rPr lang="zh-CN" altLang="en-US" sz="2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比特币与以太坊基础知识部分</a:t>
            </a:r>
          </a:p>
          <a:p>
            <a:pPr lvl="1">
              <a:lnSpc>
                <a:spcPct val="150000"/>
              </a:lnSpc>
            </a:pPr>
            <a:r>
              <a:rPr lang="en-US" altLang="zh-CN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Week-2, 	9</a:t>
            </a:r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日 </a:t>
            </a:r>
            <a:r>
              <a:rPr lang="en-US" altLang="zh-CN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		Bitcoin</a:t>
            </a:r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的密码学基础</a:t>
            </a:r>
          </a:p>
          <a:p>
            <a:pPr lvl="1">
              <a:lnSpc>
                <a:spcPct val="150000"/>
              </a:lnSpc>
            </a:pPr>
            <a:r>
              <a:rPr lang="en-US" altLang="zh-CN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Week-3, 	9</a:t>
            </a:r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13</a:t>
            </a:r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日 </a:t>
            </a:r>
            <a:r>
              <a:rPr lang="en-US" altLang="zh-CN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	Bitcoin</a:t>
            </a:r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的数据结构</a:t>
            </a:r>
            <a:r>
              <a:rPr lang="en-US" altLang="zh-CN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		</a:t>
            </a:r>
            <a:endParaRPr lang="zh-CN" altLang="en-US" sz="1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en-US" altLang="zh-CN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Week-4, 	9</a:t>
            </a:r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</a:t>
            </a:r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日 </a:t>
            </a:r>
            <a:r>
              <a:rPr lang="en-US" altLang="zh-CN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	Bitcoin</a:t>
            </a:r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运行机制：共识机制</a:t>
            </a:r>
          </a:p>
          <a:p>
            <a:pPr lvl="1">
              <a:lnSpc>
                <a:spcPct val="150000"/>
              </a:lnSpc>
            </a:pPr>
            <a:r>
              <a:rPr lang="en-US" altLang="zh-CN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Week-5, 	9</a:t>
            </a:r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27</a:t>
            </a:r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日 </a:t>
            </a:r>
            <a:r>
              <a:rPr lang="en-US" altLang="zh-CN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	Bitcoin</a:t>
            </a:r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运行机制：共识机制（续）</a:t>
            </a:r>
            <a:endParaRPr lang="en-US" altLang="zh-CN" sz="1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en-US" altLang="zh-CN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Week-6, 	10</a:t>
            </a:r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日 </a:t>
            </a:r>
            <a:r>
              <a:rPr lang="en-US" altLang="zh-CN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停课</a:t>
            </a:r>
            <a:endParaRPr lang="en-US" altLang="zh-CN" sz="1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en-US" altLang="zh-CN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Week-7,	10</a:t>
            </a:r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11</a:t>
            </a:r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日</a:t>
            </a:r>
            <a:r>
              <a:rPr lang="en-US" altLang="zh-CN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比特币的挖矿、区块链的分叉原理</a:t>
            </a:r>
            <a:endParaRPr lang="en-US" altLang="zh-CN" sz="1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en-US" altLang="zh-CN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Week-8, 	10</a:t>
            </a:r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18</a:t>
            </a:r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日 </a:t>
            </a:r>
            <a:r>
              <a:rPr lang="en-US" altLang="zh-CN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比特币的 安全机制、激励策略 与 比特币社区 </a:t>
            </a:r>
          </a:p>
          <a:p>
            <a:pPr lvl="1">
              <a:lnSpc>
                <a:spcPct val="150000"/>
              </a:lnSpc>
            </a:pPr>
            <a:r>
              <a:rPr lang="en-US" altLang="zh-CN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Week-9, 	10</a:t>
            </a:r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25</a:t>
            </a:r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日 </a:t>
            </a:r>
            <a:r>
              <a:rPr lang="en-US" altLang="zh-CN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区块链网络、匿名、与监管</a:t>
            </a:r>
            <a:r>
              <a:rPr lang="en-US" altLang="zh-CN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</a:p>
          <a:p>
            <a:pPr lvl="1">
              <a:lnSpc>
                <a:spcPct val="150000"/>
              </a:lnSpc>
            </a:pPr>
            <a:r>
              <a:rPr lang="en-US" altLang="zh-CN" sz="1800" b="1" dirty="0">
                <a:solidFill>
                  <a:srgbClr val="00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Week-10, 11</a:t>
            </a:r>
            <a:r>
              <a:rPr lang="zh-CN" altLang="en-US" sz="1800" b="1" dirty="0">
                <a:solidFill>
                  <a:srgbClr val="00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1800" b="1" dirty="0">
                <a:solidFill>
                  <a:srgbClr val="00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800" b="1" dirty="0">
                <a:solidFill>
                  <a:srgbClr val="00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 </a:t>
            </a:r>
            <a:r>
              <a:rPr lang="en-US" altLang="zh-CN" sz="1800" b="1" dirty="0">
                <a:solidFill>
                  <a:srgbClr val="00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1800" b="1" dirty="0">
                <a:solidFill>
                  <a:srgbClr val="00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考试周（不上课）</a:t>
            </a:r>
            <a:endParaRPr lang="en-US" altLang="zh-CN" sz="1800" b="1" dirty="0">
              <a:solidFill>
                <a:srgbClr val="00C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en-US" altLang="zh-CN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Week-11, 11</a:t>
            </a:r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日 </a:t>
            </a:r>
            <a:r>
              <a:rPr lang="en-US" altLang="zh-CN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以太坊数据结构 与 共识机制</a:t>
            </a:r>
          </a:p>
          <a:p>
            <a:pPr lvl="1">
              <a:lnSpc>
                <a:spcPct val="150000"/>
              </a:lnSpc>
            </a:pPr>
            <a:endParaRPr lang="zh-CN" altLang="en-US" sz="1800" b="1" dirty="0">
              <a:solidFill>
                <a:srgbClr val="0432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400" b="1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庞氏骗局</a:t>
            </a:r>
          </a:p>
        </p:txBody>
      </p:sp>
      <p:sp>
        <p:nvSpPr>
          <p:cNvPr id="4" name="内容占位符 2"/>
          <p:cNvSpPr>
            <a:spLocks noGrp="1"/>
          </p:cNvSpPr>
          <p:nvPr>
            <p:ph idx="1"/>
          </p:nvPr>
        </p:nvSpPr>
        <p:spPr>
          <a:xfrm>
            <a:off x="482599" y="1560383"/>
            <a:ext cx="8379854" cy="1131934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zh-CN" altLang="en-US" sz="1800" dirty="0"/>
              <a:t>简言之：</a:t>
            </a:r>
            <a:r>
              <a:rPr lang="zh-CN" altLang="en-US" sz="1800" dirty="0">
                <a:solidFill>
                  <a:srgbClr val="C00000"/>
                </a:solidFill>
              </a:rPr>
              <a:t>利用新投资人的钱向老投资者支付</a:t>
            </a:r>
            <a:r>
              <a:rPr lang="zh-CN" altLang="en-US" sz="1800" dirty="0"/>
              <a:t>利息和短期回报，以制造赚钱的假象进而骗取更多的投资</a:t>
            </a:r>
          </a:p>
        </p:txBody>
      </p:sp>
      <p:pic>
        <p:nvPicPr>
          <p:cNvPr id="5" name="Picture 6" descr="http://images.dsdod.com/NewsPic/20150914/20150914111142news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547" y="2614250"/>
            <a:ext cx="2462888" cy="2050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爆炸形 1 5"/>
          <p:cNvSpPr/>
          <p:nvPr/>
        </p:nvSpPr>
        <p:spPr>
          <a:xfrm>
            <a:off x="392417" y="4798329"/>
            <a:ext cx="2241147" cy="1585054"/>
          </a:xfrm>
          <a:prstGeom prst="irregularSeal1">
            <a:avLst/>
          </a:prstGeom>
          <a:solidFill>
            <a:schemeClr val="tx2">
              <a:lumMod val="20000"/>
              <a:lumOff val="80000"/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solidFill>
                  <a:srgbClr val="FF0000"/>
                </a:solidFill>
              </a:rPr>
              <a:t>传销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498764" y="1039091"/>
            <a:ext cx="16625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庞氏骗局</a:t>
            </a:r>
          </a:p>
        </p:txBody>
      </p:sp>
      <p:grpSp>
        <p:nvGrpSpPr>
          <p:cNvPr id="7" name="组合 6"/>
          <p:cNvGrpSpPr>
            <a:grpSpLocks noChangeAspect="1"/>
          </p:cNvGrpSpPr>
          <p:nvPr/>
        </p:nvGrpSpPr>
        <p:grpSpPr>
          <a:xfrm>
            <a:off x="2945487" y="2295424"/>
            <a:ext cx="5992317" cy="4209880"/>
            <a:chOff x="803563" y="1041039"/>
            <a:chExt cx="7668491" cy="5387470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3563" y="1041039"/>
              <a:ext cx="7668491" cy="5387470"/>
            </a:xfrm>
            <a:prstGeom prst="rect">
              <a:avLst/>
            </a:prstGeom>
          </p:spPr>
        </p:pic>
        <p:cxnSp>
          <p:nvCxnSpPr>
            <p:cNvPr id="9" name="直接连接符 8"/>
            <p:cNvCxnSpPr/>
            <p:nvPr/>
          </p:nvCxnSpPr>
          <p:spPr bwMode="auto">
            <a:xfrm>
              <a:off x="5098473" y="3569053"/>
              <a:ext cx="1593273" cy="0"/>
            </a:xfrm>
            <a:prstGeom prst="line">
              <a:avLst/>
            </a:prstGeom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/>
          </p:nvCxnSpPr>
          <p:spPr bwMode="auto">
            <a:xfrm>
              <a:off x="3260437" y="4045526"/>
              <a:ext cx="2634672" cy="1"/>
            </a:xfrm>
            <a:prstGeom prst="line">
              <a:avLst/>
            </a:prstGeom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352015" y="102918"/>
            <a:ext cx="7886700" cy="854073"/>
          </a:xfrm>
        </p:spPr>
        <p:txBody>
          <a:bodyPr/>
          <a:lstStyle/>
          <a:p>
            <a:r>
              <a:rPr lang="zh-CN" altLang="en-US" dirty="0"/>
              <a:t>网络连通性与区块链安全</a:t>
            </a:r>
          </a:p>
        </p:txBody>
      </p:sp>
      <p:sp>
        <p:nvSpPr>
          <p:cNvPr id="6" name="矩形 5"/>
          <p:cNvSpPr/>
          <p:nvPr/>
        </p:nvSpPr>
        <p:spPr>
          <a:xfrm>
            <a:off x="307642" y="1011312"/>
            <a:ext cx="8218520" cy="7372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1D692B"/>
              </a:buClr>
              <a:buFont typeface="Wingdings" panose="05000000000000000000" pitchFamily="2" charset="2"/>
              <a:buChar char="n"/>
            </a:pPr>
            <a:r>
              <a:rPr lang="zh-CN" altLang="en-US" sz="28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2020-IEEE </a:t>
            </a:r>
            <a:r>
              <a:rPr lang="en-US" altLang="zh-CN" sz="28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INFOCOM</a:t>
            </a:r>
            <a:r>
              <a:rPr lang="zh-CN" altLang="en-US" sz="28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顶会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8682" y="1748547"/>
            <a:ext cx="6507480" cy="1264285"/>
          </a:xfrm>
          <a:prstGeom prst="rect">
            <a:avLst/>
          </a:prstGeom>
        </p:spPr>
      </p:pic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75216" y="3013075"/>
            <a:ext cx="8150946" cy="3844636"/>
          </a:xfrm>
        </p:spPr>
        <p:txBody>
          <a:bodyPr/>
          <a:lstStyle/>
          <a:p>
            <a:r>
              <a:rPr lang="zh-CN" altLang="en-US" dirty="0"/>
              <a:t>网络</a:t>
            </a:r>
            <a:r>
              <a:rPr lang="zh-CN" altLang="en-US" dirty="0">
                <a:solidFill>
                  <a:srgbClr val="0432FF"/>
                </a:solidFill>
              </a:rPr>
              <a:t>连通性</a:t>
            </a:r>
            <a:r>
              <a:rPr lang="zh-CN" altLang="en-US" dirty="0">
                <a:solidFill>
                  <a:srgbClr val="C00000"/>
                </a:solidFill>
              </a:rPr>
              <a:t>越低</a:t>
            </a:r>
            <a:endParaRPr lang="en-US" altLang="zh-CN" dirty="0">
              <a:solidFill>
                <a:srgbClr val="C00000"/>
              </a:solidFill>
            </a:endParaRPr>
          </a:p>
          <a:p>
            <a:pPr lvl="1"/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系统越容易出现分叉</a:t>
            </a:r>
            <a:endParaRPr lang="en-US" altLang="zh-CN" sz="22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lvl="1"/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矿工进行51%攻击所需的算力就会越低</a:t>
            </a:r>
            <a:endParaRPr lang="en-US" altLang="zh-CN" sz="22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lvl="1"/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区块链系统的安全性也就会越差</a:t>
            </a:r>
            <a:endParaRPr lang="en-US" dirty="0"/>
          </a:p>
          <a:p>
            <a:r>
              <a:rPr lang="zh-CN" altLang="en-US" dirty="0"/>
              <a:t>网络连通性的</a:t>
            </a:r>
            <a:r>
              <a:rPr lang="zh-CN" altLang="en-US" dirty="0">
                <a:solidFill>
                  <a:srgbClr val="C00000"/>
                </a:solidFill>
              </a:rPr>
              <a:t>差异性</a:t>
            </a:r>
            <a:r>
              <a:rPr lang="zh-CN" altLang="en-US" dirty="0"/>
              <a:t>越大</a:t>
            </a:r>
            <a:endParaRPr lang="en-US" altLang="zh-CN" dirty="0"/>
          </a:p>
          <a:p>
            <a:pPr lvl="1"/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具有更好连通性的矿工进行51%攻击所需的算力就会越低</a:t>
            </a:r>
            <a:endParaRPr lang="en-US" altLang="zh-CN" sz="22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lvl="1"/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区块链系统的安全性也就会越差</a:t>
            </a:r>
            <a:endParaRPr lang="zh-CN" altLang="en-US" sz="22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352015" y="102918"/>
            <a:ext cx="7886700" cy="854073"/>
          </a:xfrm>
        </p:spPr>
        <p:txBody>
          <a:bodyPr/>
          <a:lstStyle/>
          <a:p>
            <a:r>
              <a:rPr lang="zh-CN" altLang="en-US" dirty="0"/>
              <a:t>网络连通性与区块链安全</a:t>
            </a:r>
          </a:p>
        </p:txBody>
      </p:sp>
      <p:sp>
        <p:nvSpPr>
          <p:cNvPr id="6" name="矩形 5"/>
          <p:cNvSpPr/>
          <p:nvPr/>
        </p:nvSpPr>
        <p:spPr>
          <a:xfrm>
            <a:off x="307642" y="1011312"/>
            <a:ext cx="8218520" cy="7372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1D692B"/>
              </a:buClr>
              <a:buFont typeface="Wingdings" panose="05000000000000000000" pitchFamily="2" charset="2"/>
              <a:buChar char="n"/>
            </a:pPr>
            <a:r>
              <a:rPr lang="zh-CN" altLang="en-US" sz="28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2020-IEEE infocom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4827" y="2050380"/>
            <a:ext cx="6021076" cy="3211896"/>
          </a:xfrm>
          <a:prstGeom prst="rect">
            <a:avLst/>
          </a:prstGeom>
        </p:spPr>
      </p:pic>
      <p:pic>
        <p:nvPicPr>
          <p:cNvPr id="8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3455" y="1222941"/>
            <a:ext cx="4258962" cy="82743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28248" y="5369171"/>
            <a:ext cx="79027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 dirty="0"/>
              <a:t>基于假设：当一个节点已经接受节点 </a:t>
            </a:r>
            <a:r>
              <a:rPr lang="en-US" altLang="zh-CN" dirty="0"/>
              <a:t>j</a:t>
            </a:r>
            <a:r>
              <a:rPr lang="zh-CN" altLang="en-US" dirty="0"/>
              <a:t> 发出来的区块：</a:t>
            </a:r>
            <a:r>
              <a:rPr lang="en-US" altLang="zh-CN" dirty="0" err="1"/>
              <a:t>block_j</a:t>
            </a:r>
            <a:r>
              <a:rPr lang="zh-CN" altLang="en-US" dirty="0"/>
              <a:t> </a:t>
            </a:r>
            <a:r>
              <a:rPr lang="en-US" altLang="zh-CN" dirty="0"/>
              <a:t>(h)</a:t>
            </a:r>
            <a:r>
              <a:rPr lang="zh-CN" altLang="en-US" dirty="0"/>
              <a:t>， 然后又收到了节点</a:t>
            </a:r>
            <a:r>
              <a:rPr lang="en-US" altLang="zh-CN" dirty="0" err="1"/>
              <a:t>i</a:t>
            </a:r>
            <a:r>
              <a:rPr lang="zh-CN" altLang="en-US" dirty="0"/>
              <a:t>发出的区块 </a:t>
            </a:r>
            <a:r>
              <a:rPr lang="en-US" altLang="zh-CN" dirty="0" err="1"/>
              <a:t>block_i</a:t>
            </a:r>
            <a:r>
              <a:rPr lang="zh-CN" altLang="en-US" dirty="0"/>
              <a:t> </a:t>
            </a:r>
            <a:r>
              <a:rPr lang="en-US" altLang="zh-CN" dirty="0"/>
              <a:t>(h)</a:t>
            </a:r>
            <a:r>
              <a:rPr lang="zh-CN" altLang="en-US" dirty="0"/>
              <a:t>，则在本地区块链进行分叉，并停止广播区块 </a:t>
            </a:r>
            <a:r>
              <a:rPr lang="en-US" altLang="zh-CN" dirty="0" err="1"/>
              <a:t>block_i</a:t>
            </a:r>
            <a:r>
              <a:rPr lang="zh-CN" altLang="en-US" dirty="0"/>
              <a:t> </a:t>
            </a:r>
            <a:r>
              <a:rPr lang="en-US" altLang="zh-CN" dirty="0"/>
              <a:t>(h)</a:t>
            </a:r>
            <a:r>
              <a:rPr lang="zh-CN" altLang="en-US" dirty="0"/>
              <a:t>。</a:t>
            </a:r>
            <a:endParaRPr lang="en-US" altLang="zh-CN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352015" y="102918"/>
            <a:ext cx="7886700" cy="854073"/>
          </a:xfrm>
        </p:spPr>
        <p:txBody>
          <a:bodyPr/>
          <a:lstStyle/>
          <a:p>
            <a:r>
              <a:rPr lang="zh-CN" altLang="en-US" dirty="0"/>
              <a:t>网络连通性与区块链安全</a:t>
            </a:r>
          </a:p>
        </p:txBody>
      </p:sp>
      <p:sp>
        <p:nvSpPr>
          <p:cNvPr id="6" name="矩形 5"/>
          <p:cNvSpPr/>
          <p:nvPr/>
        </p:nvSpPr>
        <p:spPr>
          <a:xfrm>
            <a:off x="307642" y="1011312"/>
            <a:ext cx="8218520" cy="7372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1D692B"/>
              </a:buClr>
              <a:buFont typeface="Wingdings" panose="05000000000000000000" pitchFamily="2" charset="2"/>
              <a:buChar char="n"/>
            </a:pPr>
            <a:r>
              <a:rPr lang="zh-CN" altLang="en-US" sz="28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2020-IEEE infocom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398" y="2050380"/>
            <a:ext cx="6197023" cy="2775857"/>
          </a:xfrm>
          <a:prstGeom prst="rect">
            <a:avLst/>
          </a:prstGeom>
        </p:spPr>
      </p:pic>
      <p:pic>
        <p:nvPicPr>
          <p:cNvPr id="8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3455" y="1222941"/>
            <a:ext cx="4258962" cy="82743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823555" y="5249901"/>
            <a:ext cx="79027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/>
              <a:t>所以</a:t>
            </a:r>
            <a:r>
              <a:rPr lang="zh-CN" altLang="en-US" dirty="0"/>
              <a:t>，对于 </a:t>
            </a:r>
            <a:r>
              <a:rPr lang="en-US" altLang="zh-CN" dirty="0"/>
              <a:t>well-connected</a:t>
            </a:r>
            <a:r>
              <a:rPr lang="zh-CN" altLang="en-US" dirty="0"/>
              <a:t> 的节点，广播的速度更快，更多人支持他发出来的区块并接着往后挖，所以更容易发动</a:t>
            </a:r>
            <a:r>
              <a:rPr lang="en-US" altLang="zh-CN" dirty="0"/>
              <a:t>51%</a:t>
            </a:r>
            <a:r>
              <a:rPr lang="zh-CN" altLang="en-US" dirty="0"/>
              <a:t>攻击。</a:t>
            </a:r>
            <a:endParaRPr 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2333759" y="1983743"/>
            <a:ext cx="5014391" cy="4169922"/>
          </a:xfrm>
        </p:spPr>
        <p:txBody>
          <a:bodyPr>
            <a:normAutofit/>
          </a:bodyPr>
          <a:lstStyle/>
          <a:p>
            <a:pPr marL="457200" indent="-457200">
              <a:lnSpc>
                <a:spcPct val="150000"/>
              </a:lnSpc>
              <a:buClrTx/>
              <a:buFont typeface="+mj-lt"/>
              <a:buAutoNum type="arabicPeriod"/>
            </a:pPr>
            <a:r>
              <a:rPr lang="zh-CN" altLang="en-US" sz="2400" dirty="0"/>
              <a:t>区块链为什么不安全？</a:t>
            </a:r>
          </a:p>
          <a:p>
            <a:pPr marL="457200" indent="-457200">
              <a:lnSpc>
                <a:spcPct val="150000"/>
              </a:lnSpc>
              <a:buClrTx/>
              <a:buFont typeface="+mj-lt"/>
              <a:buAutoNum type="arabicPeriod"/>
            </a:pPr>
            <a:r>
              <a:rPr lang="zh-CN" altLang="en-US" sz="2400" dirty="0"/>
              <a:t>怎样让区块链不安全？</a:t>
            </a:r>
          </a:p>
          <a:p>
            <a:pPr marL="457200" indent="-457200">
              <a:lnSpc>
                <a:spcPct val="150000"/>
              </a:lnSpc>
              <a:buClrTx/>
              <a:buFont typeface="+mj-lt"/>
              <a:buAutoNum type="arabicPeriod"/>
            </a:pPr>
            <a:r>
              <a:rPr lang="zh-CN" altLang="en-US" sz="2400" dirty="0"/>
              <a:t>怎样让区块链更安全？</a:t>
            </a:r>
            <a:endParaRPr lang="en-US" altLang="zh-CN" sz="2400" dirty="0"/>
          </a:p>
          <a:p>
            <a:pPr marL="457200" indent="-457200">
              <a:lnSpc>
                <a:spcPct val="150000"/>
              </a:lnSpc>
              <a:buClrTx/>
              <a:buFont typeface="+mj-lt"/>
              <a:buAutoNum type="arabicPeriod"/>
            </a:pPr>
            <a:r>
              <a:rPr lang="zh-CN" altLang="en-US" sz="2400" dirty="0"/>
              <a:t>区块链攻击案例</a:t>
            </a:r>
          </a:p>
          <a:p>
            <a:pPr marL="457200" indent="-457200">
              <a:lnSpc>
                <a:spcPct val="150000"/>
              </a:lnSpc>
              <a:buClrTx/>
              <a:buFont typeface="+mj-lt"/>
              <a:buAutoNum type="arabicPeriod"/>
            </a:pPr>
            <a:endParaRPr lang="zh-CN" altLang="en-US" sz="2400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446144" y="1098000"/>
            <a:ext cx="7886700" cy="854073"/>
          </a:xfrm>
        </p:spPr>
        <p:txBody>
          <a:bodyPr/>
          <a:lstStyle/>
          <a:p>
            <a:pPr algn="ctr"/>
            <a:r>
              <a:rPr lang="zh-CN" altLang="en-US" dirty="0"/>
              <a:t>目录</a:t>
            </a:r>
          </a:p>
        </p:txBody>
      </p:sp>
      <p:sp>
        <p:nvSpPr>
          <p:cNvPr id="4" name="矩形 3"/>
          <p:cNvSpPr/>
          <p:nvPr/>
        </p:nvSpPr>
        <p:spPr bwMode="auto">
          <a:xfrm>
            <a:off x="2248946" y="2735131"/>
            <a:ext cx="3872753" cy="632012"/>
          </a:xfrm>
          <a:prstGeom prst="rect">
            <a:avLst/>
          </a:prstGeom>
          <a:noFill/>
          <a:ln w="381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2333759" y="1983743"/>
            <a:ext cx="5014391" cy="4169922"/>
          </a:xfrm>
        </p:spPr>
        <p:txBody>
          <a:bodyPr>
            <a:normAutofit/>
          </a:bodyPr>
          <a:lstStyle/>
          <a:p>
            <a:pPr marL="457200" indent="-457200">
              <a:lnSpc>
                <a:spcPct val="150000"/>
              </a:lnSpc>
              <a:buClrTx/>
              <a:buFont typeface="+mj-lt"/>
              <a:buAutoNum type="arabicPeriod"/>
            </a:pPr>
            <a:r>
              <a:rPr lang="zh-CN" altLang="en-US" sz="2400" dirty="0"/>
              <a:t>基础组件和设施面临的安全威胁</a:t>
            </a:r>
          </a:p>
          <a:p>
            <a:pPr marL="457200" indent="-457200">
              <a:lnSpc>
                <a:spcPct val="150000"/>
              </a:lnSpc>
              <a:buClrTx/>
              <a:buFont typeface="+mj-lt"/>
              <a:buAutoNum type="arabicPeriod"/>
            </a:pPr>
            <a:r>
              <a:rPr lang="zh-CN" altLang="en-US" sz="2400" dirty="0"/>
              <a:t>系统核心设计安全威胁</a:t>
            </a:r>
          </a:p>
          <a:p>
            <a:pPr marL="457200" indent="-457200">
              <a:lnSpc>
                <a:spcPct val="150000"/>
              </a:lnSpc>
              <a:buClrTx/>
              <a:buFont typeface="+mj-lt"/>
              <a:buAutoNum type="arabicPeriod"/>
            </a:pPr>
            <a:r>
              <a:rPr lang="zh-CN" altLang="en-US" sz="2400" dirty="0"/>
              <a:t>应用生态安全威胁</a:t>
            </a:r>
          </a:p>
          <a:p>
            <a:pPr marL="457200" indent="-457200">
              <a:lnSpc>
                <a:spcPct val="150000"/>
              </a:lnSpc>
              <a:buClrTx/>
              <a:buFont typeface="+mj-lt"/>
              <a:buAutoNum type="arabicPeriod"/>
            </a:pPr>
            <a:r>
              <a:rPr lang="zh-CN" altLang="en-US" sz="2400" dirty="0"/>
              <a:t>区块链面临的安全挑战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446144" y="1098000"/>
            <a:ext cx="7886700" cy="854073"/>
          </a:xfrm>
        </p:spPr>
        <p:txBody>
          <a:bodyPr/>
          <a:lstStyle/>
          <a:p>
            <a:pPr algn="ctr"/>
            <a:r>
              <a:rPr lang="en-US" altLang="zh-CN" dirty="0"/>
              <a:t> </a:t>
            </a:r>
          </a:p>
        </p:txBody>
      </p:sp>
      <p:sp>
        <p:nvSpPr>
          <p:cNvPr id="5" name="标题 2"/>
          <p:cNvSpPr>
            <a:spLocks noGrp="1"/>
          </p:cNvSpPr>
          <p:nvPr/>
        </p:nvSpPr>
        <p:spPr>
          <a:xfrm>
            <a:off x="352015" y="102918"/>
            <a:ext cx="7886700" cy="85407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rtlCol="0" anchor="ctr" anchorCtr="0" compatLnSpc="1">
            <a:normAutofit/>
          </a:bodyPr>
          <a:lstStyle>
            <a:lvl1pPr algn="l" rtl="0" eaLnBrk="0" fontAlgn="base" hangingPunct="0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algn="l" rtl="0" eaLnBrk="0" fontAlgn="base" hangingPunct="0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algn="l" rtl="0" eaLnBrk="0" fontAlgn="base" hangingPunct="0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algn="l" rtl="0" eaLnBrk="0" fontAlgn="base" hangingPunct="0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algn="l" rtl="0" eaLnBrk="0" fontAlgn="base" hangingPunct="0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457200" algn="l" rtl="0" eaLnBrk="0" fontAlgn="base" hangingPunct="0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914400" algn="l" rtl="0" eaLnBrk="0" fontAlgn="base" hangingPunct="0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1371600" algn="l" rtl="0" eaLnBrk="0" fontAlgn="base" hangingPunct="0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1828800" algn="l" rtl="0" eaLnBrk="0" fontAlgn="base" hangingPunct="0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区块链为什么不安全？</a:t>
            </a:r>
            <a:endParaRPr lang="zh-CN" alt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352015" y="102918"/>
            <a:ext cx="7886700" cy="854073"/>
          </a:xfrm>
        </p:spPr>
        <p:txBody>
          <a:bodyPr/>
          <a:lstStyle/>
          <a:p>
            <a:r>
              <a:rPr lang="zh-CN" altLang="en-US" dirty="0"/>
              <a:t>基础组件和设施面临的安全威胁</a:t>
            </a:r>
          </a:p>
        </p:txBody>
      </p:sp>
      <p:sp>
        <p:nvSpPr>
          <p:cNvPr id="6" name="矩形 5"/>
          <p:cNvSpPr/>
          <p:nvPr/>
        </p:nvSpPr>
        <p:spPr>
          <a:xfrm>
            <a:off x="307642" y="1011312"/>
            <a:ext cx="8218520" cy="7372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1D692B"/>
              </a:buClr>
              <a:buFont typeface="Wingdings" panose="05000000000000000000" pitchFamily="2" charset="2"/>
              <a:buChar char="n"/>
            </a:pPr>
            <a:r>
              <a:rPr lang="zh-CN" altLang="en-US" sz="28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密码学安全威胁分析</a:t>
            </a:r>
            <a:endParaRPr lang="en-US" altLang="zh-CN" sz="28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9326" y="1979349"/>
            <a:ext cx="2992898" cy="3425153"/>
          </a:xfrm>
          <a:prstGeom prst="rect">
            <a:avLst/>
          </a:prstGeom>
        </p:spPr>
      </p:pic>
      <p:sp>
        <p:nvSpPr>
          <p:cNvPr id="2" name="object 8"/>
          <p:cNvSpPr txBox="1"/>
          <p:nvPr/>
        </p:nvSpPr>
        <p:spPr>
          <a:xfrm>
            <a:off x="234950" y="4452941"/>
            <a:ext cx="5213350" cy="1090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45"/>
              </a:lnSpc>
              <a:spcBef>
                <a:spcPts val="0"/>
              </a:spcBef>
              <a:spcAft>
                <a:spcPts val="0"/>
              </a:spcAft>
            </a:pPr>
            <a:r>
              <a:rPr dirty="0">
                <a:solidFill>
                  <a:schemeClr val="tx1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•</a:t>
            </a:r>
            <a:r>
              <a:rPr spc="1500" dirty="0">
                <a:solidFill>
                  <a:schemeClr val="tx1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spc="75" dirty="0">
                <a:solidFill>
                  <a:schemeClr val="tx1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9月，</a:t>
            </a:r>
            <a:r>
              <a:rPr spc="27" dirty="0">
                <a:solidFill>
                  <a:schemeClr val="tx1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MIT</a:t>
            </a:r>
            <a:r>
              <a:rPr spc="75" dirty="0">
                <a:solidFill>
                  <a:schemeClr val="tx1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研究者公布了之前发布的漏洞审查报</a:t>
            </a:r>
          </a:p>
          <a:p>
            <a:pPr marL="342900" marR="0">
              <a:lnSpc>
                <a:spcPts val="2645"/>
              </a:lnSpc>
              <a:spcBef>
                <a:spcPts val="285"/>
              </a:spcBef>
              <a:spcAft>
                <a:spcPts val="0"/>
              </a:spcAft>
            </a:pPr>
            <a:r>
              <a:rPr dirty="0">
                <a:solidFill>
                  <a:schemeClr val="tx1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告。</a:t>
            </a:r>
            <a:r>
              <a:rPr spc="-61" dirty="0">
                <a:solidFill>
                  <a:schemeClr val="tx1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IOTA</a:t>
            </a:r>
            <a:r>
              <a:rPr dirty="0">
                <a:solidFill>
                  <a:schemeClr val="tx1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团队随即强烈抗议，认为MIT人员违反</a:t>
            </a:r>
          </a:p>
          <a:p>
            <a:pPr marL="342900" marR="0">
              <a:lnSpc>
                <a:spcPts val="2645"/>
              </a:lnSpc>
              <a:spcBef>
                <a:spcPts val="285"/>
              </a:spcBef>
              <a:spcAft>
                <a:spcPts val="0"/>
              </a:spcAft>
            </a:pPr>
            <a:r>
              <a:rPr dirty="0">
                <a:solidFill>
                  <a:schemeClr val="tx1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学术道德，并声称：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986589" y="5589270"/>
            <a:ext cx="7879115" cy="6668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24155" marR="0">
              <a:lnSpc>
                <a:spcPts val="2645"/>
              </a:lnSpc>
              <a:spcBef>
                <a:spcPts val="0"/>
              </a:spcBef>
              <a:spcAft>
                <a:spcPts val="0"/>
              </a:spcAft>
            </a:pPr>
            <a:r>
              <a:rPr dirty="0">
                <a:solidFill>
                  <a:srgbClr val="000000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“</a:t>
            </a:r>
            <a:r>
              <a:rPr u="sng" dirty="0">
                <a:solidFill>
                  <a:srgbClr val="000000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之前MIT学者发现的所谓的漏洞，实际上是我们有意为之，目的是防止代码被他人抄袭拷贝。</a:t>
            </a:r>
            <a:r>
              <a:rPr dirty="0">
                <a:solidFill>
                  <a:srgbClr val="000000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”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34950" y="1631950"/>
            <a:ext cx="6523659" cy="3334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45"/>
              </a:lnSpc>
              <a:spcBef>
                <a:spcPts val="0"/>
              </a:spcBef>
              <a:spcAft>
                <a:spcPts val="0"/>
              </a:spcAft>
            </a:pPr>
            <a:r>
              <a:rPr dirty="0">
                <a:solidFill>
                  <a:srgbClr val="000000"/>
                </a:solidFill>
                <a:latin typeface="Times New Roman" panose="02020503050405090304" pitchFamily="18" charset="0"/>
                <a:cs typeface="Times New Roman" panose="02020503050405090304" pitchFamily="18" charset="0"/>
                <a:sym typeface="+mn-ea"/>
              </a:rPr>
              <a:t>•</a:t>
            </a:r>
            <a:r>
              <a:rPr spc="1500" dirty="0">
                <a:solidFill>
                  <a:srgbClr val="000000"/>
                </a:solidFill>
                <a:latin typeface="Times New Roman" panose="02020503050405090304" pitchFamily="18" charset="0"/>
                <a:cs typeface="Times New Roman" panose="02020503050405090304" pitchFamily="18" charset="0"/>
                <a:sym typeface="+mn-ea"/>
              </a:rPr>
              <a:t> </a:t>
            </a:r>
            <a:r>
              <a:rPr dirty="0">
                <a:solidFill>
                  <a:srgbClr val="000000"/>
                </a:solidFill>
                <a:latin typeface="Times New Roman" panose="02020503050405090304" pitchFamily="18" charset="0"/>
                <a:cs typeface="Times New Roman" panose="02020503050405090304" pitchFamily="18" charset="0"/>
                <a:sym typeface="+mn-ea"/>
              </a:rPr>
              <a:t>2017年5月</a:t>
            </a:r>
            <a:r>
              <a:rPr lang="zh-CN" dirty="0">
                <a:solidFill>
                  <a:srgbClr val="000000"/>
                </a:solidFill>
                <a:latin typeface="Times New Roman" panose="02020503050405090304" pitchFamily="18" charset="0"/>
                <a:cs typeface="Times New Roman" panose="02020503050405090304" pitchFamily="18" charset="0"/>
                <a:sym typeface="+mn-ea"/>
              </a:rPr>
              <a:t>，</a:t>
            </a:r>
            <a:r>
              <a:rPr lang="en-US" altLang="zh-CN" dirty="0">
                <a:solidFill>
                  <a:srgbClr val="000000"/>
                </a:solidFill>
                <a:latin typeface="Times New Roman" panose="02020503050405090304" pitchFamily="18" charset="0"/>
                <a:cs typeface="Times New Roman" panose="02020503050405090304" pitchFamily="18" charset="0"/>
                <a:sym typeface="+mn-ea"/>
              </a:rPr>
              <a:t>IOTA</a:t>
            </a:r>
            <a:r>
              <a:rPr lang="zh-CN" altLang="en-US" dirty="0">
                <a:solidFill>
                  <a:srgbClr val="000000"/>
                </a:solidFill>
                <a:latin typeface="Times New Roman" panose="02020503050405090304" pitchFamily="18" charset="0"/>
                <a:cs typeface="Times New Roman" panose="02020503050405090304" pitchFamily="18" charset="0"/>
                <a:sym typeface="+mn-ea"/>
              </a:rPr>
              <a:t> </a:t>
            </a:r>
            <a:r>
              <a:rPr dirty="0">
                <a:solidFill>
                  <a:srgbClr val="000000"/>
                </a:solidFill>
                <a:latin typeface="Times New Roman" panose="02020503050405090304" pitchFamily="18" charset="0"/>
                <a:cs typeface="Times New Roman" panose="02020503050405090304" pitchFamily="18" charset="0"/>
                <a:sym typeface="+mn-ea"/>
              </a:rPr>
              <a:t>团队请求的研究组审计其</a:t>
            </a:r>
            <a:r>
              <a:rPr lang="zh-CN" dirty="0">
                <a:solidFill>
                  <a:srgbClr val="000000"/>
                </a:solidFill>
                <a:latin typeface="Times New Roman" panose="02020503050405090304" pitchFamily="18" charset="0"/>
                <a:cs typeface="Times New Roman" panose="02020503050405090304" pitchFamily="18" charset="0"/>
                <a:sym typeface="+mn-ea"/>
              </a:rPr>
              <a:t>软件及代码</a:t>
            </a:r>
          </a:p>
        </p:txBody>
      </p:sp>
      <p:sp>
        <p:nvSpPr>
          <p:cNvPr id="17" name="object 6"/>
          <p:cNvSpPr txBox="1"/>
          <p:nvPr/>
        </p:nvSpPr>
        <p:spPr>
          <a:xfrm>
            <a:off x="225107" y="2164176"/>
            <a:ext cx="5214620" cy="143629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45"/>
              </a:lnSpc>
              <a:spcBef>
                <a:spcPts val="0"/>
              </a:spcBef>
              <a:spcAft>
                <a:spcPts val="0"/>
              </a:spcAft>
            </a:pPr>
            <a:r>
              <a:rPr dirty="0">
                <a:solidFill>
                  <a:srgbClr val="000000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•</a:t>
            </a:r>
            <a:r>
              <a:rPr spc="1500" dirty="0">
                <a:solidFill>
                  <a:srgbClr val="000000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spc="171" dirty="0">
                <a:solidFill>
                  <a:srgbClr val="000000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7</a:t>
            </a:r>
            <a:r>
              <a:rPr spc="172" dirty="0">
                <a:solidFill>
                  <a:srgbClr val="000000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月，</a:t>
            </a:r>
            <a:r>
              <a:rPr dirty="0">
                <a:solidFill>
                  <a:srgbClr val="000000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MIT</a:t>
            </a:r>
            <a:r>
              <a:rPr spc="173" dirty="0">
                <a:solidFill>
                  <a:srgbClr val="000000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研究者告知</a:t>
            </a:r>
            <a:r>
              <a:rPr spc="-67" dirty="0">
                <a:solidFill>
                  <a:srgbClr val="000000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IOTA</a:t>
            </a:r>
            <a:r>
              <a:rPr spc="172" dirty="0">
                <a:solidFill>
                  <a:srgbClr val="000000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团队，他们发现了</a:t>
            </a:r>
          </a:p>
          <a:p>
            <a:pPr marL="342900" marR="0">
              <a:lnSpc>
                <a:spcPts val="2645"/>
              </a:lnSpc>
              <a:spcBef>
                <a:spcPts val="285"/>
              </a:spcBef>
              <a:spcAft>
                <a:spcPts val="0"/>
              </a:spcAft>
            </a:pPr>
            <a:r>
              <a:rPr spc="-61" dirty="0">
                <a:solidFill>
                  <a:srgbClr val="000000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IOTA</a:t>
            </a:r>
            <a:r>
              <a:rPr spc="111" dirty="0">
                <a:solidFill>
                  <a:srgbClr val="000000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的加密哈希功能函数</a:t>
            </a:r>
            <a:r>
              <a:rPr spc="28" dirty="0">
                <a:solidFill>
                  <a:srgbClr val="000000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Curl</a:t>
            </a:r>
            <a:r>
              <a:rPr spc="113" dirty="0">
                <a:solidFill>
                  <a:srgbClr val="000000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中存在严重的漏</a:t>
            </a:r>
          </a:p>
          <a:p>
            <a:pPr marL="342900" marR="0">
              <a:lnSpc>
                <a:spcPts val="2650"/>
              </a:lnSpc>
              <a:spcBef>
                <a:spcPts val="280"/>
              </a:spcBef>
              <a:spcAft>
                <a:spcPts val="0"/>
              </a:spcAft>
            </a:pPr>
            <a:r>
              <a:rPr spc="51" dirty="0">
                <a:solidFill>
                  <a:srgbClr val="000000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洞（</a:t>
            </a:r>
            <a:r>
              <a:rPr spc="51" dirty="0">
                <a:solidFill>
                  <a:srgbClr val="C00000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哈希碰撞</a:t>
            </a:r>
            <a:r>
              <a:rPr spc="51" dirty="0">
                <a:solidFill>
                  <a:srgbClr val="000000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），因此</a:t>
            </a:r>
            <a:r>
              <a:rPr lang="zh-CN" altLang="en-US" spc="51" dirty="0">
                <a:solidFill>
                  <a:srgbClr val="000000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spc="-61" dirty="0">
                <a:solidFill>
                  <a:srgbClr val="000000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IOTA</a:t>
            </a:r>
            <a:r>
              <a:rPr lang="zh-CN" altLang="en-US" spc="-61" dirty="0">
                <a:solidFill>
                  <a:srgbClr val="000000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spc="50" dirty="0">
                <a:solidFill>
                  <a:srgbClr val="000000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的数字签名及</a:t>
            </a:r>
            <a:r>
              <a:rPr lang="zh-CN" altLang="en-US" spc="50" dirty="0">
                <a:solidFill>
                  <a:srgbClr val="000000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dirty="0">
                <a:solidFill>
                  <a:srgbClr val="000000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P</a:t>
            </a:r>
            <a:r>
              <a:rPr lang="en-US" altLang="zh-CN" dirty="0">
                <a:solidFill>
                  <a:srgbClr val="000000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o</a:t>
            </a:r>
            <a:r>
              <a:rPr dirty="0">
                <a:solidFill>
                  <a:srgbClr val="000000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W</a:t>
            </a:r>
            <a:r>
              <a:rPr lang="zh-CN" altLang="en-US" dirty="0">
                <a:solidFill>
                  <a:srgbClr val="000000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dirty="0">
                <a:solidFill>
                  <a:srgbClr val="000000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安全性均无法保障</a:t>
            </a:r>
          </a:p>
        </p:txBody>
      </p:sp>
      <p:sp>
        <p:nvSpPr>
          <p:cNvPr id="11" name="object 7"/>
          <p:cNvSpPr txBox="1"/>
          <p:nvPr/>
        </p:nvSpPr>
        <p:spPr>
          <a:xfrm>
            <a:off x="274637" y="3692533"/>
            <a:ext cx="5164455" cy="7143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45"/>
              </a:lnSpc>
              <a:spcBef>
                <a:spcPts val="0"/>
              </a:spcBef>
              <a:spcAft>
                <a:spcPts val="0"/>
              </a:spcAft>
            </a:pPr>
            <a:r>
              <a:rPr dirty="0">
                <a:solidFill>
                  <a:srgbClr val="000000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•</a:t>
            </a:r>
            <a:r>
              <a:rPr spc="1500" dirty="0">
                <a:solidFill>
                  <a:srgbClr val="000000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dirty="0">
                <a:solidFill>
                  <a:srgbClr val="000000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8月，</a:t>
            </a:r>
            <a:r>
              <a:rPr spc="-61" dirty="0">
                <a:solidFill>
                  <a:srgbClr val="000000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IOTA</a:t>
            </a:r>
            <a:r>
              <a:rPr dirty="0">
                <a:solidFill>
                  <a:srgbClr val="000000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团队采用</a:t>
            </a:r>
            <a:r>
              <a:rPr lang="en-US" dirty="0">
                <a:solidFill>
                  <a:srgbClr val="000000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SHA</a:t>
            </a:r>
            <a:r>
              <a:rPr dirty="0">
                <a:solidFill>
                  <a:srgbClr val="000000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-3替代掉了备受质疑的</a:t>
            </a:r>
          </a:p>
          <a:p>
            <a:pPr marL="342900" marR="0">
              <a:lnSpc>
                <a:spcPts val="2650"/>
              </a:lnSpc>
              <a:spcBef>
                <a:spcPts val="280"/>
              </a:spcBef>
              <a:spcAft>
                <a:spcPts val="0"/>
              </a:spcAft>
            </a:pPr>
            <a:r>
              <a:rPr dirty="0">
                <a:solidFill>
                  <a:srgbClr val="000000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Curl哈希算法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352015" y="102918"/>
            <a:ext cx="7886700" cy="854073"/>
          </a:xfrm>
        </p:spPr>
        <p:txBody>
          <a:bodyPr/>
          <a:lstStyle/>
          <a:p>
            <a:r>
              <a:rPr lang="zh-CN" altLang="en-US" dirty="0"/>
              <a:t>基础组件和设施面临的安全威胁</a:t>
            </a:r>
          </a:p>
        </p:txBody>
      </p:sp>
      <p:sp>
        <p:nvSpPr>
          <p:cNvPr id="6" name="矩形 5"/>
          <p:cNvSpPr/>
          <p:nvPr/>
        </p:nvSpPr>
        <p:spPr>
          <a:xfrm>
            <a:off x="307642" y="1011312"/>
            <a:ext cx="8218520" cy="7372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1D692B"/>
              </a:buClr>
              <a:buFont typeface="Wingdings" panose="05000000000000000000" pitchFamily="2" charset="2"/>
              <a:buChar char="n"/>
            </a:pPr>
            <a:r>
              <a:rPr lang="zh-CN" altLang="en-US" sz="28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P2P网络安全威胁</a:t>
            </a:r>
          </a:p>
        </p:txBody>
      </p:sp>
      <p:sp>
        <p:nvSpPr>
          <p:cNvPr id="51" name="矩形 50"/>
          <p:cNvSpPr/>
          <p:nvPr/>
        </p:nvSpPr>
        <p:spPr>
          <a:xfrm>
            <a:off x="705485" y="2087880"/>
            <a:ext cx="5238750" cy="34150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defTabSz="914400" fontAlgn="auto">
              <a:lnSpc>
                <a:spcPct val="100000"/>
              </a:lnSpc>
              <a:buFont typeface="Arial" panose="020B0604020202090204" pitchFamily="34" charset="0"/>
              <a:buChar char="•"/>
            </a:pPr>
            <a:r>
              <a:rPr lang="zh-CN" altLang="en-US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Eclipse日蚀攻击</a:t>
            </a:r>
          </a:p>
          <a:p>
            <a:pPr marL="285750" indent="-285750" defTabSz="914400" fontAlgn="auto">
              <a:lnSpc>
                <a:spcPct val="100000"/>
              </a:lnSpc>
              <a:buFont typeface="Arial" panose="020B0604020202090204" pitchFamily="34" charset="0"/>
              <a:buChar char="•"/>
            </a:pPr>
            <a:endParaRPr lang="zh-CN" altLang="en-US" sz="2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defTabSz="914400" fontAlgn="auto">
              <a:lnSpc>
                <a:spcPct val="100000"/>
              </a:lnSpc>
              <a:buFont typeface="Arial" panose="020B0604020202090204" pitchFamily="34" charset="0"/>
              <a:buChar char="•"/>
            </a:pPr>
            <a:r>
              <a:rPr lang="zh-CN" altLang="en-US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分割攻击</a:t>
            </a:r>
          </a:p>
          <a:p>
            <a:pPr marL="285750" indent="-285750" defTabSz="914400" fontAlgn="auto">
              <a:lnSpc>
                <a:spcPct val="100000"/>
              </a:lnSpc>
              <a:buFont typeface="Arial" panose="020B0604020202090204" pitchFamily="34" charset="0"/>
              <a:buChar char="•"/>
            </a:pPr>
            <a:endParaRPr lang="zh-CN" altLang="en-US" sz="2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defTabSz="914400" fontAlgn="auto">
              <a:lnSpc>
                <a:spcPct val="100000"/>
              </a:lnSpc>
              <a:buFont typeface="Arial" panose="020B0604020202090204" pitchFamily="34" charset="0"/>
              <a:buChar char="•"/>
            </a:pPr>
            <a:r>
              <a:rPr lang="zh-CN" altLang="en-US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延迟攻击</a:t>
            </a:r>
          </a:p>
          <a:p>
            <a:pPr marL="285750" indent="-285750" defTabSz="914400" fontAlgn="auto">
              <a:lnSpc>
                <a:spcPct val="100000"/>
              </a:lnSpc>
              <a:buFont typeface="Arial" panose="020B0604020202090204" pitchFamily="34" charset="0"/>
              <a:buChar char="•"/>
            </a:pPr>
            <a:endParaRPr lang="zh-CN" altLang="en-US" sz="2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defTabSz="914400" fontAlgn="auto">
              <a:lnSpc>
                <a:spcPct val="100000"/>
              </a:lnSpc>
              <a:buFont typeface="Arial" panose="020B0604020202090204" pitchFamily="34" charset="0"/>
              <a:buChar char="•"/>
            </a:pPr>
            <a:r>
              <a:rPr lang="zh-CN" altLang="en-US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DDoS 拒绝服务攻击</a:t>
            </a:r>
          </a:p>
          <a:p>
            <a:pPr marL="285750" indent="-285750" defTabSz="914400" fontAlgn="auto">
              <a:lnSpc>
                <a:spcPct val="100000"/>
              </a:lnSpc>
              <a:buFont typeface="Arial" panose="020B0604020202090204" pitchFamily="34" charset="0"/>
              <a:buChar char="•"/>
            </a:pPr>
            <a:endParaRPr lang="zh-CN" altLang="en-US" sz="2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defTabSz="914400" fontAlgn="auto">
              <a:lnSpc>
                <a:spcPct val="100000"/>
              </a:lnSpc>
              <a:buFont typeface="Arial" panose="020B0604020202090204" pitchFamily="34" charset="0"/>
              <a:buChar char="•"/>
            </a:pPr>
            <a:r>
              <a:rPr lang="zh-CN" altLang="en-US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交易延展性攻击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352015" y="102918"/>
            <a:ext cx="7886700" cy="854073"/>
          </a:xfrm>
        </p:spPr>
        <p:txBody>
          <a:bodyPr/>
          <a:lstStyle/>
          <a:p>
            <a:r>
              <a:rPr lang="zh-CN" altLang="en-US" dirty="0">
                <a:solidFill>
                  <a:prstClr val="black"/>
                </a:solidFill>
                <a:sym typeface="+mn-ea"/>
              </a:rPr>
              <a:t>P2P网络安全威胁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307642" y="1011312"/>
            <a:ext cx="8218520" cy="7372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1D692B"/>
              </a:buClr>
              <a:buFont typeface="Wingdings" panose="05000000000000000000" pitchFamily="2" charset="2"/>
              <a:buChar char="n"/>
            </a:pPr>
            <a:r>
              <a:rPr lang="zh-CN" altLang="en-US" sz="28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sz="28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Eclipse</a:t>
            </a:r>
            <a:r>
              <a:rPr lang="zh-CN" altLang="en-US" sz="28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sz="28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攻击（日蚀攻击）</a:t>
            </a:r>
            <a:r>
              <a:rPr lang="en-US" sz="28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8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孤立正常节点</a:t>
            </a:r>
          </a:p>
        </p:txBody>
      </p:sp>
      <p:pic>
        <p:nvPicPr>
          <p:cNvPr id="7" name="图片 2" descr="IMG_25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790" y="1950720"/>
            <a:ext cx="8579485" cy="41243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352015" y="102918"/>
            <a:ext cx="7886700" cy="854073"/>
          </a:xfrm>
        </p:spPr>
        <p:txBody>
          <a:bodyPr/>
          <a:lstStyle/>
          <a:p>
            <a:r>
              <a:rPr lang="zh-CN" altLang="en-US" dirty="0">
                <a:solidFill>
                  <a:prstClr val="black"/>
                </a:solidFill>
                <a:sym typeface="+mn-ea"/>
              </a:rPr>
              <a:t>P2P网络安全威胁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307642" y="1011312"/>
            <a:ext cx="8218520" cy="662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1D692B"/>
              </a:buClr>
              <a:buFont typeface="Wingdings" panose="05000000000000000000" pitchFamily="2" charset="2"/>
              <a:buChar char="n"/>
            </a:pPr>
            <a:r>
              <a:rPr sz="28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分割攻击</a:t>
            </a:r>
            <a:r>
              <a:rPr lang="en-US" sz="28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8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将诚实节点的算力分割，分开击破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015" y="2030325"/>
            <a:ext cx="4575810" cy="27368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3836" y="2030325"/>
            <a:ext cx="3787964" cy="295106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170434" y="4981393"/>
            <a:ext cx="751478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 dirty="0"/>
              <a:t>图中每一个红色圆圈代表一个区块，攻击者让3个社区的诚实节点分别在右侧 3 个不同的子树下贡献算力。</a:t>
            </a: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 dirty="0"/>
              <a:t>图中方框代表在一段时间内新生成的一些区块。其中虚线表示坏人藏起来没有广播区块。蓝色表示诚实节点生成的区块。</a:t>
            </a: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 dirty="0"/>
              <a:t>之后，攻击者如法炮制，重复上述这个过程。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/>
          <p:nvPr/>
        </p:nvSpPr>
        <p:spPr bwMode="auto">
          <a:xfrm>
            <a:off x="381000" y="152400"/>
            <a:ext cx="82804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0" fontAlgn="base" latinLnBrk="0" hangingPunct="0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课程大纲 </a:t>
            </a: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(Cont.)</a:t>
            </a:r>
            <a:endParaRPr kumimoji="0" lang="zh-CN" altLang="en-US" sz="32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381000" y="1180617"/>
            <a:ext cx="8280400" cy="5011838"/>
          </a:xfrm>
        </p:spPr>
        <p:txBody>
          <a:bodyPr/>
          <a:lstStyle/>
          <a:p>
            <a:pPr lvl="1">
              <a:lnSpc>
                <a:spcPct val="150000"/>
              </a:lnSpc>
            </a:pPr>
            <a:r>
              <a:rPr lang="en-US" altLang="zh-CN" sz="1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Week-11, 11</a:t>
            </a:r>
            <a:r>
              <a:rPr lang="zh-CN" altLang="en-US" sz="1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1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15</a:t>
            </a:r>
            <a:r>
              <a:rPr lang="zh-CN" altLang="en-US" sz="1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 </a:t>
            </a:r>
            <a:r>
              <a:rPr lang="en-US" altLang="zh-CN" sz="1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1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以太坊数据结构 与 共识机制 </a:t>
            </a:r>
            <a:r>
              <a:rPr lang="en-US" altLang="zh-CN" sz="1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</a:t>
            </a:r>
            <a:r>
              <a:rPr lang="zh-CN" altLang="en-US" sz="1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</a:p>
          <a:p>
            <a:pPr lvl="1">
              <a:lnSpc>
                <a:spcPct val="150000"/>
              </a:lnSpc>
            </a:pPr>
            <a:r>
              <a:rPr lang="en-US" altLang="zh-CN" sz="1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Week-12, 11</a:t>
            </a:r>
            <a:r>
              <a:rPr lang="zh-CN" altLang="en-US" sz="1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1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22</a:t>
            </a:r>
            <a:r>
              <a:rPr lang="zh-CN" altLang="en-US" sz="1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 </a:t>
            </a:r>
            <a:r>
              <a:rPr lang="en-US" altLang="zh-CN" sz="1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1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智能合约</a:t>
            </a:r>
            <a:endParaRPr lang="en-US" altLang="zh-CN" sz="2200" b="1" dirty="0">
              <a:solidFill>
                <a:srgbClr val="0432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200" b="1" dirty="0">
                <a:solidFill>
                  <a:srgbClr val="043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Part-2:</a:t>
            </a:r>
            <a:r>
              <a:rPr lang="zh-CN" altLang="en-US" sz="2200" b="1" dirty="0">
                <a:solidFill>
                  <a:srgbClr val="043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区块链科研启发 </a:t>
            </a:r>
            <a:endParaRPr lang="zh-CN" altLang="en-US" sz="2200" b="1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en-US" altLang="zh-CN" sz="1800" b="1" dirty="0">
                <a:solidFill>
                  <a:srgbClr val="043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Week-13, 	11</a:t>
            </a:r>
            <a:r>
              <a:rPr lang="zh-CN" altLang="en-US" sz="1800" b="1" dirty="0">
                <a:solidFill>
                  <a:srgbClr val="043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1800" b="1" dirty="0">
                <a:solidFill>
                  <a:srgbClr val="043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29</a:t>
            </a:r>
            <a:r>
              <a:rPr lang="zh-CN" altLang="en-US" sz="1800" b="1" dirty="0">
                <a:solidFill>
                  <a:srgbClr val="043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 </a:t>
            </a:r>
            <a:r>
              <a:rPr lang="en-US" altLang="zh-CN" sz="1800" b="1" dirty="0">
                <a:solidFill>
                  <a:srgbClr val="043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1800" b="1" dirty="0">
                <a:solidFill>
                  <a:srgbClr val="043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区块链 研究现状</a:t>
            </a:r>
            <a:r>
              <a:rPr lang="en-US" altLang="zh-CN" sz="1800" b="1" dirty="0">
                <a:solidFill>
                  <a:srgbClr val="043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endParaRPr lang="zh-CN" altLang="en-US" sz="1800" b="1" dirty="0">
              <a:solidFill>
                <a:srgbClr val="0432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en-US" altLang="zh-CN" sz="1800" b="1" dirty="0">
                <a:solidFill>
                  <a:srgbClr val="043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Week-14, 	12</a:t>
            </a:r>
            <a:r>
              <a:rPr lang="zh-CN" altLang="en-US" sz="1800" b="1" dirty="0">
                <a:solidFill>
                  <a:srgbClr val="043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1800" b="1" dirty="0">
                <a:solidFill>
                  <a:srgbClr val="043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1800" b="1" dirty="0">
                <a:solidFill>
                  <a:srgbClr val="043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 </a:t>
            </a:r>
            <a:r>
              <a:rPr lang="en-US" altLang="zh-CN" sz="1800" b="1" dirty="0">
                <a:solidFill>
                  <a:srgbClr val="043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1800" b="1" dirty="0">
                <a:solidFill>
                  <a:srgbClr val="043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数据分析 与 反欺诈</a:t>
            </a:r>
          </a:p>
          <a:p>
            <a:pPr lvl="1">
              <a:lnSpc>
                <a:spcPct val="150000"/>
              </a:lnSpc>
            </a:pPr>
            <a:r>
              <a:rPr lang="en-US" altLang="zh-CN" sz="1800" b="1" dirty="0">
                <a:solidFill>
                  <a:srgbClr val="043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Week-15, 	12</a:t>
            </a:r>
            <a:r>
              <a:rPr lang="zh-CN" altLang="en-US" sz="1800" b="1" dirty="0">
                <a:solidFill>
                  <a:srgbClr val="043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1800" b="1" dirty="0">
                <a:solidFill>
                  <a:srgbClr val="043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13</a:t>
            </a:r>
            <a:r>
              <a:rPr lang="zh-CN" altLang="en-US" sz="1800" b="1" dirty="0">
                <a:solidFill>
                  <a:srgbClr val="043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</a:t>
            </a:r>
            <a:r>
              <a:rPr lang="en-US" altLang="zh-CN" sz="1800" b="1" dirty="0">
                <a:solidFill>
                  <a:srgbClr val="043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	</a:t>
            </a:r>
            <a:r>
              <a:rPr lang="zh-CN" altLang="en-US" sz="1800" b="1" dirty="0">
                <a:solidFill>
                  <a:srgbClr val="043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区块链的 安全问题 与 攻击模型 </a:t>
            </a:r>
          </a:p>
          <a:p>
            <a:pPr lvl="1">
              <a:lnSpc>
                <a:spcPct val="150000"/>
              </a:lnSpc>
            </a:pPr>
            <a:r>
              <a:rPr lang="en-US" altLang="zh-CN" sz="1800" b="1" dirty="0">
                <a:solidFill>
                  <a:srgbClr val="043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Week-16, 	12</a:t>
            </a:r>
            <a:r>
              <a:rPr lang="zh-CN" altLang="en-US" sz="1800" b="1" dirty="0">
                <a:solidFill>
                  <a:srgbClr val="043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1800" b="1" dirty="0">
                <a:solidFill>
                  <a:srgbClr val="043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</a:t>
            </a:r>
            <a:r>
              <a:rPr lang="zh-CN" altLang="en-US" sz="1800" b="1" dirty="0">
                <a:solidFill>
                  <a:srgbClr val="043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 </a:t>
            </a:r>
            <a:r>
              <a:rPr lang="en-US" altLang="zh-CN" sz="1800" b="1" dirty="0">
                <a:solidFill>
                  <a:srgbClr val="043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1800" b="1" dirty="0">
                <a:solidFill>
                  <a:srgbClr val="043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高性能区块链 与 分片技术</a:t>
            </a:r>
            <a:r>
              <a:rPr lang="en-US" altLang="zh-CN" sz="1800" b="1" dirty="0">
                <a:solidFill>
                  <a:srgbClr val="043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endParaRPr lang="zh-CN" altLang="en-US" sz="1800" b="1" dirty="0">
              <a:solidFill>
                <a:srgbClr val="0432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en-US" altLang="zh-CN" sz="1800" b="1" dirty="0">
                <a:solidFill>
                  <a:srgbClr val="043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Week-17, 	12</a:t>
            </a:r>
            <a:r>
              <a:rPr lang="zh-CN" altLang="en-US" sz="1800" b="1" dirty="0">
                <a:solidFill>
                  <a:srgbClr val="043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1800" b="1" dirty="0">
                <a:solidFill>
                  <a:srgbClr val="043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27</a:t>
            </a:r>
            <a:r>
              <a:rPr lang="zh-CN" altLang="en-US" sz="1800" b="1" dirty="0">
                <a:solidFill>
                  <a:srgbClr val="043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</a:t>
            </a:r>
            <a:r>
              <a:rPr lang="en-US" altLang="zh-CN" sz="1800" b="1" dirty="0">
                <a:solidFill>
                  <a:srgbClr val="043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	</a:t>
            </a:r>
            <a:r>
              <a:rPr lang="zh-CN" altLang="en-US" sz="1800" b="1" dirty="0">
                <a:solidFill>
                  <a:srgbClr val="043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区块链 的 互操作性</a:t>
            </a:r>
          </a:p>
          <a:p>
            <a:pPr lvl="1">
              <a:lnSpc>
                <a:spcPct val="150000"/>
              </a:lnSpc>
            </a:pPr>
            <a:r>
              <a:rPr lang="en-US" altLang="zh-CN" sz="1800" b="1" dirty="0">
                <a:solidFill>
                  <a:srgbClr val="043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Week-18, 	1</a:t>
            </a:r>
            <a:r>
              <a:rPr lang="zh-CN" altLang="en-US" sz="1800" b="1" dirty="0">
                <a:solidFill>
                  <a:srgbClr val="043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1800" b="1" dirty="0">
                <a:solidFill>
                  <a:srgbClr val="043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800" b="1" dirty="0">
                <a:solidFill>
                  <a:srgbClr val="043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</a:t>
            </a:r>
            <a:r>
              <a:rPr lang="en-US" altLang="zh-CN" sz="1800" b="1" dirty="0">
                <a:solidFill>
                  <a:srgbClr val="043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	</a:t>
            </a:r>
            <a:r>
              <a:rPr lang="zh-CN" altLang="en-US" sz="1800" b="1" dirty="0">
                <a:solidFill>
                  <a:srgbClr val="043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区块链 与 </a:t>
            </a:r>
            <a:r>
              <a:rPr lang="en-US" altLang="zh-CN" sz="1800" b="1" dirty="0">
                <a:solidFill>
                  <a:srgbClr val="043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Game</a:t>
            </a:r>
            <a:r>
              <a:rPr lang="zh-CN" altLang="en-US" sz="1800" b="1" dirty="0">
                <a:solidFill>
                  <a:srgbClr val="043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800" b="1" dirty="0">
                <a:solidFill>
                  <a:srgbClr val="043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Theory</a:t>
            </a:r>
          </a:p>
          <a:p>
            <a:pPr lvl="1">
              <a:lnSpc>
                <a:spcPct val="150000"/>
              </a:lnSpc>
            </a:pPr>
            <a:r>
              <a:rPr lang="en-US" altLang="zh-CN" sz="1800" b="1" dirty="0">
                <a:solidFill>
                  <a:srgbClr val="043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Week-19,	1</a:t>
            </a:r>
            <a:r>
              <a:rPr lang="zh-CN" altLang="en-US" sz="1800" b="1" dirty="0">
                <a:solidFill>
                  <a:srgbClr val="043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1800" b="1" dirty="0">
                <a:solidFill>
                  <a:srgbClr val="043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sz="1800" b="1" dirty="0">
                <a:solidFill>
                  <a:srgbClr val="043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</a:t>
            </a:r>
            <a:r>
              <a:rPr lang="en-US" altLang="zh-CN" sz="1800" b="1" dirty="0">
                <a:solidFill>
                  <a:srgbClr val="043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	</a:t>
            </a:r>
            <a:r>
              <a:rPr lang="zh-CN" altLang="en-US" sz="1800" b="1" dirty="0">
                <a:solidFill>
                  <a:srgbClr val="043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区块链 与 网络优化、</a:t>
            </a:r>
            <a:r>
              <a:rPr lang="en-US" altLang="zh-CN" sz="1800" b="1" dirty="0">
                <a:solidFill>
                  <a:srgbClr val="043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BFT</a:t>
            </a:r>
            <a:r>
              <a:rPr lang="zh-CN" altLang="en-US" sz="1800" b="1" dirty="0">
                <a:solidFill>
                  <a:srgbClr val="043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类协议</a:t>
            </a:r>
          </a:p>
          <a:p>
            <a:endParaRPr lang="zh-CN" altLang="en-US" sz="1800" b="1" dirty="0"/>
          </a:p>
        </p:txBody>
      </p:sp>
      <p:pic>
        <p:nvPicPr>
          <p:cNvPr id="7" name="Picture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39851" y="3686536"/>
            <a:ext cx="616066" cy="362132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352015" y="102918"/>
            <a:ext cx="7886700" cy="854073"/>
          </a:xfrm>
        </p:spPr>
        <p:txBody>
          <a:bodyPr/>
          <a:lstStyle/>
          <a:p>
            <a:r>
              <a:rPr lang="zh-CN" altLang="en-US" dirty="0">
                <a:solidFill>
                  <a:prstClr val="black"/>
                </a:solidFill>
                <a:sym typeface="+mn-ea"/>
              </a:rPr>
              <a:t>P2P网络安全威胁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307642" y="1011312"/>
            <a:ext cx="8218520" cy="7372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1D692B"/>
              </a:buClr>
              <a:buFont typeface="Wingdings" panose="05000000000000000000" pitchFamily="2" charset="2"/>
              <a:buChar char="n"/>
            </a:pPr>
            <a:r>
              <a:rPr lang="zh-CN" altLang="en-US" sz="28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sz="28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延迟攻击</a:t>
            </a:r>
            <a:r>
              <a:rPr lang="en-US" sz="28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8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反馈过时区块</a:t>
            </a:r>
          </a:p>
        </p:txBody>
      </p:sp>
      <p:pic>
        <p:nvPicPr>
          <p:cNvPr id="30" name="图片 29" descr="矿工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6135" y="4959985"/>
            <a:ext cx="906145" cy="906145"/>
          </a:xfrm>
          <a:prstGeom prst="rect">
            <a:avLst/>
          </a:prstGeom>
        </p:spPr>
      </p:pic>
      <p:cxnSp>
        <p:nvCxnSpPr>
          <p:cNvPr id="31" name="直接箭头连接符 30"/>
          <p:cNvCxnSpPr>
            <a:stCxn id="30" idx="0"/>
          </p:cNvCxnSpPr>
          <p:nvPr/>
        </p:nvCxnSpPr>
        <p:spPr>
          <a:xfrm flipH="1" flipV="1">
            <a:off x="5795645" y="3710940"/>
            <a:ext cx="1833880" cy="124904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直接箭头连接符 31"/>
          <p:cNvCxnSpPr>
            <a:endCxn id="35" idx="2"/>
          </p:cNvCxnSpPr>
          <p:nvPr/>
        </p:nvCxnSpPr>
        <p:spPr>
          <a:xfrm flipH="1" flipV="1">
            <a:off x="2475865" y="3704590"/>
            <a:ext cx="4349115" cy="705485"/>
          </a:xfrm>
          <a:prstGeom prst="straightConnector1">
            <a:avLst/>
          </a:prstGeom>
          <a:ln>
            <a:solidFill>
              <a:schemeClr val="accent6"/>
            </a:solidFill>
            <a:prstDash val="lgDash"/>
            <a:tailEnd type="arrow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3" name="文本框 32"/>
          <p:cNvSpPr txBox="1"/>
          <p:nvPr/>
        </p:nvSpPr>
        <p:spPr>
          <a:xfrm>
            <a:off x="4770755" y="4959985"/>
            <a:ext cx="14490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② </a:t>
            </a:r>
            <a:r>
              <a:rPr lang="en-US" altLang="zh-CN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modify</a:t>
            </a:r>
          </a:p>
        </p:txBody>
      </p:sp>
      <p:sp>
        <p:nvSpPr>
          <p:cNvPr id="34" name="矩形 33"/>
          <p:cNvSpPr/>
          <p:nvPr/>
        </p:nvSpPr>
        <p:spPr>
          <a:xfrm>
            <a:off x="4973320" y="2275205"/>
            <a:ext cx="1440180" cy="14401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/>
              <a:t>latest</a:t>
            </a:r>
          </a:p>
          <a:p>
            <a:pPr algn="ctr"/>
            <a:r>
              <a:rPr lang="en-US" altLang="zh-CN"/>
              <a:t>block</a:t>
            </a:r>
          </a:p>
        </p:txBody>
      </p:sp>
      <p:sp>
        <p:nvSpPr>
          <p:cNvPr id="35" name="矩形 34"/>
          <p:cNvSpPr/>
          <p:nvPr/>
        </p:nvSpPr>
        <p:spPr>
          <a:xfrm>
            <a:off x="1755775" y="2264410"/>
            <a:ext cx="1440180" cy="14401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/>
              <a:t>previous</a:t>
            </a:r>
          </a:p>
          <a:p>
            <a:pPr algn="ctr"/>
            <a:r>
              <a:rPr lang="en-US" altLang="zh-CN"/>
              <a:t>block</a:t>
            </a:r>
          </a:p>
        </p:txBody>
      </p:sp>
      <p:cxnSp>
        <p:nvCxnSpPr>
          <p:cNvPr id="36" name="直接箭头连接符 35"/>
          <p:cNvCxnSpPr>
            <a:stCxn id="34" idx="1"/>
            <a:endCxn id="35" idx="3"/>
          </p:cNvCxnSpPr>
          <p:nvPr/>
        </p:nvCxnSpPr>
        <p:spPr>
          <a:xfrm flipH="1" flipV="1">
            <a:off x="3195955" y="2984500"/>
            <a:ext cx="1777365" cy="1079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直接箭头连接符 36"/>
          <p:cNvCxnSpPr/>
          <p:nvPr/>
        </p:nvCxnSpPr>
        <p:spPr>
          <a:xfrm flipH="1">
            <a:off x="543560" y="2995295"/>
            <a:ext cx="1212215" cy="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8" name="文本框 37"/>
          <p:cNvSpPr txBox="1"/>
          <p:nvPr/>
        </p:nvSpPr>
        <p:spPr>
          <a:xfrm>
            <a:off x="6082030" y="3780790"/>
            <a:ext cx="50038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0" b="1" dirty="0">
                <a:solidFill>
                  <a:srgbClr val="FF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×</a:t>
            </a:r>
          </a:p>
        </p:txBody>
      </p:sp>
      <p:cxnSp>
        <p:nvCxnSpPr>
          <p:cNvPr id="39" name="直接箭头连接符 38"/>
          <p:cNvCxnSpPr/>
          <p:nvPr/>
        </p:nvCxnSpPr>
        <p:spPr>
          <a:xfrm flipV="1">
            <a:off x="5795645" y="4422775"/>
            <a:ext cx="1042035" cy="958850"/>
          </a:xfrm>
          <a:prstGeom prst="straightConnector1">
            <a:avLst/>
          </a:prstGeom>
          <a:ln>
            <a:solidFill>
              <a:schemeClr val="accent6"/>
            </a:solidFill>
            <a:prstDash val="lgDash"/>
            <a:tailEnd type="arrow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40" name="文本框 39"/>
          <p:cNvSpPr txBox="1"/>
          <p:nvPr/>
        </p:nvSpPr>
        <p:spPr>
          <a:xfrm>
            <a:off x="7073900" y="4223385"/>
            <a:ext cx="16833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① </a:t>
            </a:r>
            <a:r>
              <a:rPr lang="en-US" altLang="zh-CN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request</a:t>
            </a:r>
          </a:p>
        </p:txBody>
      </p:sp>
      <p:sp>
        <p:nvSpPr>
          <p:cNvPr id="41" name="文本框 40"/>
          <p:cNvSpPr txBox="1"/>
          <p:nvPr/>
        </p:nvSpPr>
        <p:spPr>
          <a:xfrm>
            <a:off x="2764790" y="4223385"/>
            <a:ext cx="22085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③ </a:t>
            </a:r>
            <a:r>
              <a:rPr lang="en-US" altLang="zh-CN" b="1" dirty="0">
                <a:solidFill>
                  <a:srgbClr val="FF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new request</a:t>
            </a:r>
          </a:p>
        </p:txBody>
      </p:sp>
      <p:pic>
        <p:nvPicPr>
          <p:cNvPr id="9" name="图片 8" descr="攻击者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2875" y="5381625"/>
            <a:ext cx="1105535" cy="1105535"/>
          </a:xfrm>
          <a:prstGeom prst="rect">
            <a:avLst/>
          </a:prstGeom>
        </p:spPr>
      </p:pic>
      <p:sp>
        <p:nvSpPr>
          <p:cNvPr id="28" name="爆炸形 2 27"/>
          <p:cNvSpPr/>
          <p:nvPr/>
        </p:nvSpPr>
        <p:spPr>
          <a:xfrm>
            <a:off x="7190740" y="2536190"/>
            <a:ext cx="1953260" cy="1447165"/>
          </a:xfrm>
          <a:prstGeom prst="irregularSeal2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rgbClr val="FF0000"/>
                </a:solidFill>
              </a:rPr>
              <a:t>LOSS</a:t>
            </a:r>
            <a:endParaRPr lang="zh-CN" altLang="en-US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1" descr="IMG_25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3667" y="2485782"/>
            <a:ext cx="5923395" cy="362265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352015" y="102918"/>
            <a:ext cx="7886700" cy="854073"/>
          </a:xfrm>
        </p:spPr>
        <p:txBody>
          <a:bodyPr/>
          <a:lstStyle/>
          <a:p>
            <a:r>
              <a:rPr lang="zh-CN" altLang="en-US" dirty="0">
                <a:solidFill>
                  <a:prstClr val="black"/>
                </a:solidFill>
                <a:sym typeface="+mn-ea"/>
              </a:rPr>
              <a:t>P2P网络安全威胁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307642" y="1011312"/>
            <a:ext cx="8218520" cy="7372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1D692B"/>
              </a:buClr>
              <a:buFont typeface="Wingdings" panose="05000000000000000000" pitchFamily="2" charset="2"/>
              <a:buChar char="n"/>
            </a:pPr>
            <a:r>
              <a:rPr sz="28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DDos攻击</a:t>
            </a:r>
            <a:r>
              <a:rPr lang="en-US" sz="28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8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破坏诚实节点通信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555452" y="1748547"/>
            <a:ext cx="8227695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buFont typeface="Arial" panose="020B0604020202090204" pitchFamily="34" charset="0"/>
              <a:buChar char="•"/>
            </a:pPr>
            <a:r>
              <a:rPr lang="zh-CN" altLang="en-US" sz="2400" dirty="0"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传统的</a:t>
            </a:r>
            <a:r>
              <a:rPr lang="en-US" altLang="zh-CN" sz="2400" dirty="0"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DoS</a:t>
            </a:r>
            <a:r>
              <a:rPr lang="zh-CN" altLang="en-US" sz="2400" dirty="0"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攻击：入侵，形成僵尸网络，发起</a:t>
            </a:r>
            <a:r>
              <a:rPr lang="en-US" altLang="zh-CN" sz="2400" dirty="0"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DoS</a:t>
            </a:r>
            <a:r>
              <a:rPr lang="zh-CN" altLang="en-US" sz="2400" dirty="0"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攻击</a:t>
            </a: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zh-CN" altLang="en-US" sz="2400" dirty="0"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分布式</a:t>
            </a:r>
            <a:r>
              <a:rPr lang="en-US" altLang="zh-CN" sz="2400" dirty="0"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DoS</a:t>
            </a:r>
            <a:r>
              <a:rPr lang="zh-CN" altLang="en-US" sz="2400" dirty="0"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攻击：不需建立僵尸网络，发起</a:t>
            </a:r>
            <a:r>
              <a:rPr lang="en-US" altLang="zh-CN" sz="2400" dirty="0"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DoS</a:t>
            </a:r>
            <a:r>
              <a:rPr lang="zh-CN" altLang="en-US" sz="2400" dirty="0"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攻击</a:t>
            </a:r>
          </a:p>
          <a:p>
            <a:pPr marL="342900" indent="-342900"/>
            <a:endParaRPr lang="zh-CN" altLang="en-US" sz="240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352015" y="102918"/>
            <a:ext cx="7886700" cy="854073"/>
          </a:xfrm>
        </p:spPr>
        <p:txBody>
          <a:bodyPr/>
          <a:lstStyle/>
          <a:p>
            <a:r>
              <a:rPr lang="zh-CN" altLang="en-US" dirty="0">
                <a:solidFill>
                  <a:prstClr val="black"/>
                </a:solidFill>
                <a:sym typeface="+mn-ea"/>
              </a:rPr>
              <a:t>P2P网络安全威胁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307642" y="1011312"/>
            <a:ext cx="8218520" cy="7372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1D692B"/>
              </a:buClr>
              <a:buFont typeface="Wingdings" panose="05000000000000000000" pitchFamily="2" charset="2"/>
              <a:buChar char="n"/>
            </a:pPr>
            <a:r>
              <a:rPr sz="28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DDos攻击</a:t>
            </a:r>
            <a:endParaRPr lang="zh-CN" altLang="en-US" sz="28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左大括号 3"/>
          <p:cNvSpPr/>
          <p:nvPr/>
        </p:nvSpPr>
        <p:spPr>
          <a:xfrm>
            <a:off x="1490345" y="2890520"/>
            <a:ext cx="400685" cy="1929130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635" y="3617595"/>
            <a:ext cx="1489710" cy="475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5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攻击方式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2082800" y="1991360"/>
            <a:ext cx="6784340" cy="39382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500" dirty="0">
                <a:solidFill>
                  <a:srgbClr val="C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主动攻击</a:t>
            </a:r>
            <a:r>
              <a:rPr lang="zh-CN" altLang="en-US" sz="25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：</a:t>
            </a:r>
          </a:p>
          <a:p>
            <a:r>
              <a:rPr sz="2500" dirty="0"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通过主动向网络节点发送大量虚假信息，使得针对这些信息的后续访问都指向受害者来达到攻击效果，</a:t>
            </a:r>
            <a:endParaRPr lang="zh-CN" altLang="en-US" sz="25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endParaRPr lang="zh-CN" altLang="en-US" sz="25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endParaRPr lang="zh-CN" altLang="en-US" sz="25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zh-CN" altLang="en-US" sz="2500" dirty="0">
                <a:solidFill>
                  <a:srgbClr val="C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被动攻击</a:t>
            </a:r>
            <a:r>
              <a:rPr lang="zh-CN" altLang="en-US" sz="25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：</a:t>
            </a:r>
          </a:p>
          <a:p>
            <a:r>
              <a:rPr sz="2500" dirty="0"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通过修改区块链客户端或者服务器软件，被动等待来自其它节点的查询请求，再通过返回虚假响应实现攻击效果。</a:t>
            </a:r>
            <a:endParaRPr lang="zh-CN" altLang="en-US" sz="25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352015" y="102918"/>
            <a:ext cx="7886700" cy="854073"/>
          </a:xfrm>
        </p:spPr>
        <p:txBody>
          <a:bodyPr/>
          <a:lstStyle/>
          <a:p>
            <a:r>
              <a:rPr lang="zh-CN" altLang="en-US" dirty="0">
                <a:solidFill>
                  <a:prstClr val="black"/>
                </a:solidFill>
                <a:sym typeface="+mn-ea"/>
              </a:rPr>
              <a:t>P2P网络安全威胁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307642" y="1011312"/>
            <a:ext cx="8218520" cy="7372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1D692B"/>
              </a:buClr>
              <a:buFont typeface="Wingdings" panose="05000000000000000000" pitchFamily="2" charset="2"/>
              <a:buChar char="n"/>
            </a:pPr>
            <a:r>
              <a:rPr lang="zh-CN" altLang="en-US" sz="28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sz="28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交易延展性攻击</a:t>
            </a:r>
            <a:r>
              <a:rPr lang="en-US" sz="28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8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破坏区块链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415" y="1682750"/>
            <a:ext cx="7329170" cy="4674235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352015" y="102918"/>
            <a:ext cx="7886700" cy="854073"/>
          </a:xfrm>
        </p:spPr>
        <p:txBody>
          <a:bodyPr/>
          <a:lstStyle/>
          <a:p>
            <a:r>
              <a:rPr lang="zh-CN" altLang="en-US" dirty="0">
                <a:solidFill>
                  <a:prstClr val="black"/>
                </a:solidFill>
                <a:sym typeface="+mn-ea"/>
              </a:rPr>
              <a:t>P2P网络安全威胁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307642" y="1011312"/>
            <a:ext cx="8218520" cy="7372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1D692B"/>
              </a:buClr>
              <a:buFont typeface="Wingdings" panose="05000000000000000000" pitchFamily="2" charset="2"/>
              <a:buChar char="n"/>
            </a:pPr>
            <a:r>
              <a:rPr lang="zh-CN" altLang="en-US" sz="28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sz="28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交易延展性攻击</a:t>
            </a:r>
            <a:r>
              <a:rPr lang="en-US" sz="28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8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破坏区块链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005" y="2513965"/>
            <a:ext cx="3688080" cy="231648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319270" y="2369185"/>
            <a:ext cx="4517390" cy="2676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解决方法：Segwit（隔离见证）</a:t>
            </a:r>
          </a:p>
          <a:p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将签名从交易中移除，生成区块头的交易哈希值，完全由交易信息决定。即使签名被改变，而交易的内容没有改变，交易的哈希仍然相同。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352015" y="102918"/>
            <a:ext cx="7886700" cy="854073"/>
          </a:xfrm>
        </p:spPr>
        <p:txBody>
          <a:bodyPr/>
          <a:lstStyle/>
          <a:p>
            <a:r>
              <a:rPr lang="zh-CN" altLang="en-US" dirty="0">
                <a:solidFill>
                  <a:prstClr val="black"/>
                </a:solidFill>
                <a:sym typeface="+mn-ea"/>
              </a:rPr>
              <a:t>P2P网络安全威胁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307642" y="1011312"/>
            <a:ext cx="8218520" cy="7372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1D692B"/>
              </a:buClr>
              <a:buFont typeface="Wingdings" panose="05000000000000000000" pitchFamily="2" charset="2"/>
              <a:buChar char="n"/>
            </a:pPr>
            <a:r>
              <a:rPr lang="zh-CN" altLang="en-US" sz="28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sz="28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恶意挖矿攻击</a:t>
            </a:r>
          </a:p>
        </p:txBody>
      </p:sp>
      <p:sp>
        <p:nvSpPr>
          <p:cNvPr id="5" name="矩形 4"/>
          <p:cNvSpPr/>
          <p:nvPr/>
        </p:nvSpPr>
        <p:spPr>
          <a:xfrm>
            <a:off x="946150" y="1748790"/>
            <a:ext cx="7624445" cy="13220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Clr>
                <a:srgbClr val="008000"/>
              </a:buClr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目的：劫持用户挖掘设备挖掘加密货币</a:t>
            </a:r>
          </a:p>
          <a:p>
            <a:pPr marL="285750" indent="-285750">
              <a:lnSpc>
                <a:spcPct val="200000"/>
              </a:lnSpc>
              <a:buClr>
                <a:srgbClr val="008000"/>
              </a:buClr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解决方式：安装安全插件，注意设备性能和CPU利用率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52092" y="3454792"/>
            <a:ext cx="8218520" cy="7372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1D692B"/>
              </a:buClr>
              <a:buFont typeface="Wingdings" panose="05000000000000000000" pitchFamily="2" charset="2"/>
              <a:buChar char="n"/>
            </a:pPr>
            <a:r>
              <a:rPr lang="zh-CN" altLang="en-US" sz="28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sz="28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木马攻击</a:t>
            </a:r>
          </a:p>
        </p:txBody>
      </p:sp>
      <p:sp>
        <p:nvSpPr>
          <p:cNvPr id="8" name="矩形 7"/>
          <p:cNvSpPr/>
          <p:nvPr/>
        </p:nvSpPr>
        <p:spPr>
          <a:xfrm>
            <a:off x="946150" y="4424680"/>
            <a:ext cx="7624445" cy="13220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Clr>
                <a:srgbClr val="008000"/>
              </a:buClr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目的：使计算机感染木马病毒并实施操作</a:t>
            </a:r>
          </a:p>
          <a:p>
            <a:pPr marL="285750" indent="-285750">
              <a:lnSpc>
                <a:spcPct val="200000"/>
              </a:lnSpc>
              <a:buClr>
                <a:srgbClr val="008000"/>
              </a:buClr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解决方式：安装安全插件，提升计算机的安全性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352015" y="102918"/>
            <a:ext cx="7886700" cy="854073"/>
          </a:xfrm>
        </p:spPr>
        <p:txBody>
          <a:bodyPr/>
          <a:lstStyle/>
          <a:p>
            <a:r>
              <a:rPr lang="zh-CN" altLang="en-US" dirty="0">
                <a:solidFill>
                  <a:prstClr val="black"/>
                </a:solidFill>
                <a:sym typeface="+mn-ea"/>
              </a:rPr>
              <a:t>系统核心设计安全威胁</a:t>
            </a:r>
          </a:p>
        </p:txBody>
      </p:sp>
      <p:sp>
        <p:nvSpPr>
          <p:cNvPr id="6" name="矩形 5"/>
          <p:cNvSpPr/>
          <p:nvPr/>
        </p:nvSpPr>
        <p:spPr>
          <a:xfrm>
            <a:off x="307642" y="1011312"/>
            <a:ext cx="8218520" cy="7372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1D692B"/>
              </a:buClr>
              <a:buFont typeface="Wingdings" panose="05000000000000000000" pitchFamily="2" charset="2"/>
              <a:buChar char="n"/>
            </a:pPr>
            <a:r>
              <a:rPr lang="zh-CN" altLang="en-US" sz="28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sz="28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共识层安全威胁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627" y="1624099"/>
            <a:ext cx="7459345" cy="467995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352015" y="102918"/>
            <a:ext cx="7886700" cy="854073"/>
          </a:xfrm>
        </p:spPr>
        <p:txBody>
          <a:bodyPr/>
          <a:lstStyle/>
          <a:p>
            <a:r>
              <a:rPr dirty="0">
                <a:solidFill>
                  <a:prstClr val="black"/>
                </a:solidFill>
                <a:sym typeface="+mn-ea"/>
              </a:rPr>
              <a:t>共识层安全威胁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307642" y="1011312"/>
            <a:ext cx="8218520" cy="7372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1D692B"/>
              </a:buClr>
              <a:buFont typeface="Wingdings" panose="05000000000000000000" pitchFamily="2" charset="2"/>
              <a:buChar char="n"/>
            </a:pPr>
            <a:r>
              <a:rPr lang="zh-CN" altLang="en-US" sz="28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sz="28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51%攻击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735" y="1748790"/>
            <a:ext cx="7347585" cy="45085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352015" y="102918"/>
            <a:ext cx="7886700" cy="854073"/>
          </a:xfrm>
        </p:spPr>
        <p:txBody>
          <a:bodyPr/>
          <a:lstStyle/>
          <a:p>
            <a:r>
              <a:rPr dirty="0">
                <a:solidFill>
                  <a:prstClr val="black"/>
                </a:solidFill>
                <a:sym typeface="+mn-ea"/>
              </a:rPr>
              <a:t>共识层安全威胁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307642" y="1011312"/>
            <a:ext cx="8218520" cy="7372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1D692B"/>
              </a:buClr>
              <a:buFont typeface="Wingdings" panose="05000000000000000000" pitchFamily="2" charset="2"/>
              <a:buChar char="n"/>
            </a:pPr>
            <a:r>
              <a:rPr lang="zh-CN" altLang="en-US" sz="28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双花</a:t>
            </a:r>
            <a:r>
              <a:rPr sz="28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攻击</a:t>
            </a:r>
            <a:r>
              <a:rPr lang="en-US" sz="28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8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① </a:t>
            </a:r>
            <a:r>
              <a:rPr lang="en-US" sz="28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Race Attack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921" y="1926212"/>
            <a:ext cx="6382887" cy="332139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595239" y="5548489"/>
            <a:ext cx="63828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0"/>
              </a:spcBef>
            </a:pPr>
            <a:r>
              <a:rPr lang="zh-CN" altLang="en-US" dirty="0">
                <a:sym typeface="+mn-ea"/>
              </a:rPr>
              <a:t>关于双花攻击的三种方式参考链接：</a:t>
            </a:r>
            <a:endParaRPr lang="zh-CN" altLang="en-US" dirty="0"/>
          </a:p>
          <a:p>
            <a:pPr>
              <a:spcBef>
                <a:spcPct val="0"/>
              </a:spcBef>
            </a:pPr>
            <a:r>
              <a:rPr lang="zh-CN" altLang="en-US" dirty="0">
                <a:sym typeface="+mn-ea"/>
              </a:rPr>
              <a:t>https://www.qukuaiwang.com.cn/news/143715.html</a:t>
            </a:r>
            <a:endParaRPr lang="zh-CN" altLang="en-US" dirty="0"/>
          </a:p>
          <a:p>
            <a:pPr>
              <a:spcBef>
                <a:spcPct val="0"/>
              </a:spcBef>
            </a:pPr>
            <a:r>
              <a:rPr lang="zh-CN" altLang="en-US" dirty="0">
                <a:sym typeface="+mn-ea"/>
              </a:rPr>
              <a:t>https://36kr.com/p/1722580041729</a:t>
            </a:r>
            <a:endParaRPr lang="zh-CN" altLang="en-US" dirty="0"/>
          </a:p>
          <a:p>
            <a:endParaRPr lang="en-US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6061" y="1989005"/>
            <a:ext cx="5454571" cy="3352469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352015" y="102918"/>
            <a:ext cx="7886700" cy="854073"/>
          </a:xfrm>
        </p:spPr>
        <p:txBody>
          <a:bodyPr/>
          <a:lstStyle/>
          <a:p>
            <a:r>
              <a:rPr dirty="0">
                <a:solidFill>
                  <a:prstClr val="black"/>
                </a:solidFill>
                <a:sym typeface="+mn-ea"/>
              </a:rPr>
              <a:t>共识层安全威胁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307642" y="1011312"/>
            <a:ext cx="8218520" cy="7372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1D692B"/>
              </a:buClr>
              <a:buFont typeface="Wingdings" panose="05000000000000000000" pitchFamily="2" charset="2"/>
              <a:buChar char="n"/>
            </a:pPr>
            <a:r>
              <a:rPr lang="zh-CN" altLang="en-US" sz="28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sz="28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双花</a:t>
            </a:r>
            <a:r>
              <a:rPr sz="28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攻击</a:t>
            </a:r>
            <a:r>
              <a:rPr lang="en-US" sz="28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8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② Finney Attack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351128" y="5581933"/>
            <a:ext cx="70740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ym typeface="+mn-ea"/>
              </a:rPr>
              <a:t>然而，这种攻击在实践中很难使用，因为它要求攻击者具有高哈希率(因为他创建了自己的块)，而且大多数商家现在倾向于需要一些确认。</a:t>
            </a:r>
            <a:endParaRPr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295365" y="2422467"/>
            <a:ext cx="5261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/>
              <a:t>Tx1</a:t>
            </a:r>
            <a:endParaRPr lang="en-US" sz="1600" dirty="0"/>
          </a:p>
        </p:txBody>
      </p:sp>
      <p:sp>
        <p:nvSpPr>
          <p:cNvPr id="7" name="TextBox 6"/>
          <p:cNvSpPr txBox="1"/>
          <p:nvPr/>
        </p:nvSpPr>
        <p:spPr>
          <a:xfrm>
            <a:off x="4265732" y="3678887"/>
            <a:ext cx="5261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/>
              <a:t>Tx2</a:t>
            </a:r>
            <a:endParaRPr lang="en-US" sz="16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"/>
          <p:cNvSpPr>
            <a:spLocks noGrp="1"/>
          </p:cNvSpPr>
          <p:nvPr>
            <p:ph type="ctrTitle"/>
          </p:nvPr>
        </p:nvSpPr>
        <p:spPr>
          <a:xfrm>
            <a:off x="0" y="1651647"/>
            <a:ext cx="9144000" cy="888683"/>
          </a:xfrm>
        </p:spPr>
        <p:txBody>
          <a:bodyPr>
            <a:normAutofit/>
          </a:bodyPr>
          <a:lstStyle/>
          <a:p>
            <a:pPr algn="ctr"/>
            <a:r>
              <a:rPr lang="zh-CN" altLang="en-US" sz="4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区块链安全问题与攻击模型 </a:t>
            </a: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2"/>
          <a:srcRect l="4245" r="-1"/>
          <a:stretch>
            <a:fillRect/>
          </a:stretch>
        </p:blipFill>
        <p:spPr>
          <a:xfrm>
            <a:off x="4847660" y="5322071"/>
            <a:ext cx="1891145" cy="876061"/>
          </a:xfrm>
          <a:prstGeom prst="rect">
            <a:avLst/>
          </a:prstGeom>
        </p:spPr>
      </p:pic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7879" y="5477772"/>
            <a:ext cx="2055507" cy="6191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副标题 2"/>
          <p:cNvSpPr txBox="1"/>
          <p:nvPr/>
        </p:nvSpPr>
        <p:spPr bwMode="auto">
          <a:xfrm>
            <a:off x="0" y="3122883"/>
            <a:ext cx="9144000" cy="1829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488" tIns="44450" rIns="90488" bIns="44450" numCol="1" anchor="t" anchorCtr="0" compatLnSpc="1">
            <a:normAutofit fontScale="92500" lnSpcReduction="10000"/>
          </a:bodyPr>
          <a:lstStyle>
            <a:lvl1pPr marL="0" indent="0" algn="ctr" rtl="0" eaLnBrk="0" fontAlgn="base" hangingPunct="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None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90204" pitchFamily="34" charset="0"/>
              <a:buNone/>
              <a:defRPr sz="2800">
                <a:solidFill>
                  <a:schemeClr val="tx1"/>
                </a:solidFill>
                <a:latin typeface="+mn-lt"/>
              </a:defRPr>
            </a:lvl2pPr>
            <a:lvl3pPr marL="914400" indent="0" algn="ctr" rtl="0" eaLnBrk="0" fontAlgn="base" hangingPunct="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None/>
              <a:defRPr sz="2400">
                <a:solidFill>
                  <a:schemeClr val="tx1"/>
                </a:solidFill>
                <a:latin typeface="+mn-lt"/>
              </a:defRPr>
            </a:lvl3pPr>
            <a:lvl4pPr marL="1371600" indent="0" algn="ctr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None/>
              <a:defRPr sz="2000">
                <a:solidFill>
                  <a:schemeClr val="tx1"/>
                </a:solidFill>
                <a:latin typeface="Times New Roman" panose="02020503050405090304" pitchFamily="18" charset="0"/>
              </a:defRPr>
            </a:lvl4pPr>
            <a:lvl5pPr marL="1828800" indent="0" algn="ctr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None/>
              <a:defRPr sz="2000">
                <a:solidFill>
                  <a:schemeClr val="tx1"/>
                </a:solidFill>
                <a:latin typeface="Times New Roman" panose="02020503050405090304" pitchFamily="18" charset="0"/>
              </a:defRPr>
            </a:lvl5pPr>
            <a:lvl6pPr marL="2286000" indent="0" algn="ctr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None/>
              <a:defRPr sz="2000">
                <a:solidFill>
                  <a:schemeClr val="tx1"/>
                </a:solidFill>
                <a:latin typeface="Times New Roman" panose="02020503050405090304" pitchFamily="18" charset="0"/>
              </a:defRPr>
            </a:lvl6pPr>
            <a:lvl7pPr marL="2743200" indent="0" algn="ctr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None/>
              <a:defRPr sz="2000">
                <a:solidFill>
                  <a:schemeClr val="tx1"/>
                </a:solidFill>
                <a:latin typeface="Times New Roman" panose="02020503050405090304" pitchFamily="18" charset="0"/>
              </a:defRPr>
            </a:lvl7pPr>
            <a:lvl8pPr marL="3200400" indent="0" algn="ctr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None/>
              <a:defRPr sz="2000">
                <a:solidFill>
                  <a:schemeClr val="tx1"/>
                </a:solidFill>
                <a:latin typeface="Times New Roman" panose="02020503050405090304" pitchFamily="18" charset="0"/>
              </a:defRPr>
            </a:lvl8pPr>
            <a:lvl9pPr marL="3657600" indent="0" algn="ctr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None/>
              <a:defRPr sz="2000">
                <a:solidFill>
                  <a:schemeClr val="tx1"/>
                </a:solidFill>
                <a:latin typeface="Times New Roman" panose="02020503050405090304" pitchFamily="18" charset="0"/>
              </a:defRPr>
            </a:lvl9pPr>
          </a:lstStyle>
          <a:p>
            <a:pPr defTabSz="914400"/>
            <a:r>
              <a:rPr lang="zh-CN" altLang="en-US" sz="3600" b="1" kern="0" dirty="0">
                <a:cs typeface="Arial" panose="020B0604020202090204"/>
              </a:rPr>
              <a:t>陈亮</a:t>
            </a:r>
          </a:p>
          <a:p>
            <a:pPr defTabSz="914400"/>
            <a:r>
              <a:rPr lang="zh-CN" altLang="en-US" sz="30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副教授</a:t>
            </a:r>
            <a:endParaRPr lang="en-US" altLang="zh-CN" sz="40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914400">
              <a:spcBef>
                <a:spcPts val="1800"/>
              </a:spcBef>
            </a:pPr>
            <a:r>
              <a:rPr lang="zh-CN" altLang="en-US" sz="36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中山大学 计算机学院</a:t>
            </a:r>
            <a:endParaRPr lang="zh-CN" altLang="en-US" sz="3200" b="1" kern="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352015" y="102918"/>
            <a:ext cx="7886700" cy="854073"/>
          </a:xfrm>
        </p:spPr>
        <p:txBody>
          <a:bodyPr/>
          <a:lstStyle/>
          <a:p>
            <a:r>
              <a:rPr dirty="0">
                <a:solidFill>
                  <a:prstClr val="black"/>
                </a:solidFill>
                <a:sym typeface="+mn-ea"/>
              </a:rPr>
              <a:t>共识层安全威胁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307642" y="1011312"/>
            <a:ext cx="8218520" cy="7372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1D692B"/>
              </a:buClr>
              <a:buFont typeface="Wingdings" panose="05000000000000000000" pitchFamily="2" charset="2"/>
              <a:buChar char="n"/>
            </a:pPr>
            <a:r>
              <a:rPr lang="zh-CN" altLang="en-US" sz="28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sz="28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双花</a:t>
            </a:r>
            <a:r>
              <a:rPr sz="28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攻击</a:t>
            </a:r>
            <a:r>
              <a:rPr lang="en-US" sz="28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8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③Vector76 Attack（①</a:t>
            </a:r>
            <a:r>
              <a:rPr lang="en-US" altLang="zh-CN" sz="28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28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②）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360" y="1917065"/>
            <a:ext cx="7700645" cy="4351655"/>
          </a:xfrm>
          <a:prstGeom prst="rect">
            <a:avLst/>
          </a:prstGeom>
        </p:spPr>
      </p:pic>
      <p:sp>
        <p:nvSpPr>
          <p:cNvPr id="7" name="椭圆 6"/>
          <p:cNvSpPr/>
          <p:nvPr/>
        </p:nvSpPr>
        <p:spPr>
          <a:xfrm>
            <a:off x="7148195" y="4081145"/>
            <a:ext cx="1168400" cy="762000"/>
          </a:xfrm>
          <a:prstGeom prst="ellipse">
            <a:avLst/>
          </a:prstGeom>
          <a:noFill/>
          <a:ln w="28575" cmpd="sng">
            <a:solidFill>
              <a:schemeClr val="accent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7030720" y="4007485"/>
            <a:ext cx="1512570" cy="790575"/>
          </a:xfrm>
          <a:prstGeom prst="ellipse">
            <a:avLst/>
          </a:prstGeom>
          <a:noFill/>
          <a:ln>
            <a:solidFill>
              <a:srgbClr val="FFC000"/>
            </a:solidFill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3"/>
                </a:solidFill>
              </a14:hiddenFill>
            </a:ext>
          </a:ex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  <p:cxnSp>
        <p:nvCxnSpPr>
          <p:cNvPr id="9" name="直接箭头连接符 8"/>
          <p:cNvCxnSpPr>
            <a:stCxn id="8" idx="0"/>
          </p:cNvCxnSpPr>
          <p:nvPr/>
        </p:nvCxnSpPr>
        <p:spPr>
          <a:xfrm flipH="1" flipV="1">
            <a:off x="7785735" y="3807460"/>
            <a:ext cx="1270" cy="200025"/>
          </a:xfrm>
          <a:prstGeom prst="straightConnector1">
            <a:avLst/>
          </a:prstGeom>
          <a:ln>
            <a:solidFill>
              <a:srgbClr val="FFC000"/>
            </a:solidFill>
            <a:headEnd type="none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/>
          <p:nvPr/>
        </p:nvCxnSpPr>
        <p:spPr>
          <a:xfrm flipH="1">
            <a:off x="6260465" y="3551555"/>
            <a:ext cx="1054100" cy="1125855"/>
          </a:xfrm>
          <a:prstGeom prst="straightConnector1">
            <a:avLst/>
          </a:prstGeom>
          <a:ln>
            <a:solidFill>
              <a:srgbClr val="FFC000"/>
            </a:solidFill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352015" y="102918"/>
            <a:ext cx="7886700" cy="854073"/>
          </a:xfrm>
        </p:spPr>
        <p:txBody>
          <a:bodyPr/>
          <a:lstStyle/>
          <a:p>
            <a:r>
              <a:rPr dirty="0">
                <a:solidFill>
                  <a:prstClr val="black"/>
                </a:solidFill>
                <a:sym typeface="+mn-ea"/>
              </a:rPr>
              <a:t>共识层安全威胁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307642" y="1011312"/>
            <a:ext cx="8218520" cy="7372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1D692B"/>
              </a:buClr>
              <a:buFont typeface="Wingdings" panose="05000000000000000000" pitchFamily="2" charset="2"/>
              <a:buChar char="n"/>
            </a:pPr>
            <a:r>
              <a:rPr lang="zh-CN" altLang="en-US" sz="28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sz="28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Sybil女巫攻击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509" y="1748547"/>
            <a:ext cx="6784561" cy="4495652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352015" y="102918"/>
            <a:ext cx="7886700" cy="854073"/>
          </a:xfrm>
        </p:spPr>
        <p:txBody>
          <a:bodyPr/>
          <a:lstStyle/>
          <a:p>
            <a:r>
              <a:rPr dirty="0">
                <a:solidFill>
                  <a:prstClr val="black"/>
                </a:solidFill>
                <a:sym typeface="+mn-ea"/>
              </a:rPr>
              <a:t>共识层安全威胁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307642" y="1011312"/>
            <a:ext cx="8218520" cy="46158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1D692B"/>
              </a:buClr>
              <a:buFont typeface="Wingdings" panose="05000000000000000000" pitchFamily="2" charset="2"/>
              <a:buChar char="n"/>
            </a:pPr>
            <a:r>
              <a:rPr lang="zh-CN" altLang="en-US" sz="28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短距离攻击</a:t>
            </a:r>
          </a:p>
          <a:p>
            <a:pPr marL="285750" indent="-285750">
              <a:lnSpc>
                <a:spcPct val="150000"/>
              </a:lnSpc>
              <a:buClr>
                <a:srgbClr val="1D692B"/>
              </a:buClr>
              <a:buFont typeface="Wingdings" panose="05000000000000000000" pitchFamily="2" charset="2"/>
              <a:buChar char="n"/>
            </a:pPr>
            <a:endParaRPr lang="zh-CN" altLang="en-US" sz="28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Clr>
                <a:srgbClr val="1D692B"/>
              </a:buClr>
              <a:buFont typeface="Wingdings" panose="05000000000000000000" pitchFamily="2" charset="2"/>
              <a:buChar char="n"/>
            </a:pPr>
            <a:r>
              <a:rPr lang="zh-CN" altLang="en-US" sz="28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长距离攻击</a:t>
            </a:r>
          </a:p>
          <a:p>
            <a:pPr marL="285750" indent="-285750">
              <a:lnSpc>
                <a:spcPct val="150000"/>
              </a:lnSpc>
              <a:buClr>
                <a:srgbClr val="1D692B"/>
              </a:buClr>
              <a:buFont typeface="Wingdings" panose="05000000000000000000" pitchFamily="2" charset="2"/>
              <a:buChar char="n"/>
            </a:pPr>
            <a:endParaRPr lang="zh-CN" altLang="en-US" sz="28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Clr>
                <a:srgbClr val="1D692B"/>
              </a:buClr>
              <a:buFont typeface="Wingdings" panose="05000000000000000000" pitchFamily="2" charset="2"/>
              <a:buChar char="n"/>
            </a:pPr>
            <a:r>
              <a:rPr lang="zh-CN" altLang="en-US" sz="28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币龄累计攻击</a:t>
            </a:r>
          </a:p>
          <a:p>
            <a:pPr marL="285750" indent="-285750">
              <a:lnSpc>
                <a:spcPct val="150000"/>
              </a:lnSpc>
              <a:buClr>
                <a:srgbClr val="1D692B"/>
              </a:buClr>
              <a:buFont typeface="Wingdings" panose="05000000000000000000" pitchFamily="2" charset="2"/>
              <a:buChar char="n"/>
            </a:pPr>
            <a:endParaRPr lang="zh-CN" altLang="en-US" sz="28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Clr>
                <a:srgbClr val="1D692B"/>
              </a:buClr>
              <a:buFont typeface="Wingdings" panose="05000000000000000000" pitchFamily="2" charset="2"/>
              <a:buChar char="n"/>
            </a:pPr>
            <a:r>
              <a:rPr lang="zh-CN" altLang="en-US" sz="28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预计算攻击 </a:t>
            </a:r>
            <a:endParaRPr sz="28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445566" y="2833319"/>
            <a:ext cx="5579164" cy="96077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参考</a:t>
            </a:r>
            <a:r>
              <a:rPr lang="zh-CN" altLang="en-US" sz="2000" dirty="0">
                <a:sym typeface="+mn-ea"/>
              </a:rPr>
              <a:t>梆梆安全研究院发布的《区块链安全白皮书》</a:t>
            </a:r>
            <a:endParaRPr lang="zh-CN" altLang="en-US" sz="2000" dirty="0"/>
          </a:p>
          <a:p>
            <a:pPr>
              <a:lnSpc>
                <a:spcPct val="150000"/>
              </a:lnSpc>
            </a:pPr>
            <a:r>
              <a:rPr lang="zh-CN" altLang="en-US" sz="2000" dirty="0">
                <a:sym typeface="+mn-ea"/>
              </a:rPr>
              <a:t>https://m.qukuaiwang.com.cn/news/14259.html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352015" y="102918"/>
            <a:ext cx="7886700" cy="854073"/>
          </a:xfrm>
        </p:spPr>
        <p:txBody>
          <a:bodyPr/>
          <a:lstStyle/>
          <a:p>
            <a:r>
              <a:rPr lang="zh-CN" altLang="en-US" dirty="0"/>
              <a:t>合约层安全威胁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790" y="1228090"/>
            <a:ext cx="4025265" cy="502666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4715" y="1231900"/>
            <a:ext cx="3852545" cy="502285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5698490" y="6386830"/>
            <a:ext cx="3090545" cy="321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500"/>
              <a:t>来源于：</a:t>
            </a:r>
            <a:r>
              <a:rPr lang="zh-CN" altLang="en-US" sz="1500">
                <a:sym typeface="+mn-ea"/>
              </a:rPr>
              <a:t>《区块链安全白皮书》</a:t>
            </a:r>
            <a:endParaRPr lang="zh-CN" altLang="en-US" sz="15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352015" y="102918"/>
            <a:ext cx="7886700" cy="854073"/>
          </a:xfrm>
        </p:spPr>
        <p:txBody>
          <a:bodyPr/>
          <a:lstStyle/>
          <a:p>
            <a:r>
              <a:rPr lang="zh-CN" altLang="en-US" dirty="0">
                <a:sym typeface="+mn-ea"/>
              </a:rPr>
              <a:t>合约层安全威胁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307642" y="1011312"/>
            <a:ext cx="8218520" cy="7372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1D692B"/>
              </a:buClr>
              <a:buFont typeface="Wingdings" panose="05000000000000000000" pitchFamily="2" charset="2"/>
              <a:buChar char="n"/>
            </a:pPr>
            <a:r>
              <a:rPr lang="zh-CN" altLang="en-US" sz="28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著名的智能合约攻击事件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9885" y="1557655"/>
            <a:ext cx="3590290" cy="452755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265430" y="1965325"/>
            <a:ext cx="4912995" cy="6153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000000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•</a:t>
            </a:r>
            <a:r>
              <a:rPr sz="2000" spc="1500" dirty="0">
                <a:solidFill>
                  <a:srgbClr val="000000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sz="2000" dirty="0">
                <a:solidFill>
                  <a:srgbClr val="000000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2016年，黑客攻击</a:t>
            </a:r>
            <a:r>
              <a:rPr sz="2000" spc="-15" dirty="0">
                <a:solidFill>
                  <a:srgbClr val="000000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DAO</a:t>
            </a:r>
            <a:r>
              <a:rPr sz="2000" dirty="0">
                <a:solidFill>
                  <a:srgbClr val="000000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智能合约，成功盗取360万个ETH（现在相当于72亿元）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65430" y="2877820"/>
            <a:ext cx="5017770" cy="9232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000000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•</a:t>
            </a:r>
            <a:r>
              <a:rPr sz="2000" spc="1500" dirty="0">
                <a:solidFill>
                  <a:srgbClr val="000000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sz="2000" dirty="0">
                <a:solidFill>
                  <a:srgbClr val="000000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2017年，</a:t>
            </a:r>
            <a:r>
              <a:rPr sz="2000" spc="-12" dirty="0">
                <a:solidFill>
                  <a:srgbClr val="000000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Parity</a:t>
            </a:r>
            <a:r>
              <a:rPr sz="2000" dirty="0">
                <a:solidFill>
                  <a:srgbClr val="000000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多重签名合约存在漏洞，被两次攻击，先后造成15.3万个ETH、93万个ETH的损失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307340" y="4163060"/>
            <a:ext cx="5122545" cy="6153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000000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•</a:t>
            </a:r>
            <a:r>
              <a:rPr sz="2000" spc="1500" dirty="0">
                <a:solidFill>
                  <a:srgbClr val="000000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sz="2000" dirty="0">
                <a:solidFill>
                  <a:srgbClr val="000000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2018年4月，美链BEC出现合约无限复制</a:t>
            </a:r>
            <a:r>
              <a:rPr sz="2000" spc="-14" dirty="0">
                <a:solidFill>
                  <a:srgbClr val="000000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token</a:t>
            </a:r>
            <a:r>
              <a:rPr sz="2000" dirty="0">
                <a:solidFill>
                  <a:srgbClr val="000000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的Bug，市值蒸发64亿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265430" y="5067300"/>
            <a:ext cx="5081905" cy="9232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000000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•</a:t>
            </a:r>
            <a:r>
              <a:rPr sz="2000" spc="1500" dirty="0">
                <a:solidFill>
                  <a:srgbClr val="000000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sz="2000" dirty="0">
                <a:solidFill>
                  <a:srgbClr val="000000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2018年7月，Bancor智能合约更新程序遭黑客攻击，损失约2.5万个ETH和一些其他加密货币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352015" y="102918"/>
            <a:ext cx="7886700" cy="854073"/>
          </a:xfrm>
        </p:spPr>
        <p:txBody>
          <a:bodyPr/>
          <a:lstStyle/>
          <a:p>
            <a:r>
              <a:rPr lang="zh-CN" altLang="en-US" dirty="0">
                <a:sym typeface="+mn-ea"/>
              </a:rPr>
              <a:t>数据层安全威胁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77850" y="1464650"/>
            <a:ext cx="3517072" cy="15388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000000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•</a:t>
            </a:r>
            <a:r>
              <a:rPr sz="2000" spc="1500" dirty="0">
                <a:solidFill>
                  <a:srgbClr val="000000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sz="2000" dirty="0">
                <a:solidFill>
                  <a:srgbClr val="000000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2017年在EuskalHack安全会议上，有安全研究者提出了基于区块链模式的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sz="2000" dirty="0">
                <a:solidFill>
                  <a:srgbClr val="000000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botnet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sz="2000" dirty="0">
                <a:solidFill>
                  <a:srgbClr val="000000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网络，利用区块链网络进行C&amp;C的恶意指令发布并且提供了P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o</a:t>
            </a:r>
            <a:r>
              <a:rPr sz="2000" dirty="0">
                <a:solidFill>
                  <a:srgbClr val="000000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C。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577850" y="3510915"/>
            <a:ext cx="3517072" cy="21539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000000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•</a:t>
            </a:r>
            <a:r>
              <a:rPr sz="2000" spc="1500" dirty="0">
                <a:solidFill>
                  <a:srgbClr val="000000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sz="2000" dirty="0">
                <a:solidFill>
                  <a:srgbClr val="000000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2018年3</a:t>
            </a:r>
            <a:r>
              <a:rPr sz="2000">
                <a:solidFill>
                  <a:srgbClr val="000000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月德国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sz="2000" dirty="0">
                <a:solidFill>
                  <a:srgbClr val="000000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RWTH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sz="2000" dirty="0">
                <a:solidFill>
                  <a:srgbClr val="000000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亚琛工业大学的研究人员发现了比特币区块链中的非财务数据，其中包括色情内容等。在他们的论文中，研究人员指出可以通过多种方式在加密货币的区块链上插入内容</a:t>
            </a:r>
            <a:r>
              <a:rPr lang="zh-CN" sz="2000" dirty="0">
                <a:solidFill>
                  <a:srgbClr val="000000"/>
                </a:solidFill>
                <a:latin typeface="Times New Roman" panose="02020503050405090304" pitchFamily="18" charset="0"/>
                <a:ea typeface="宋体" panose="02010600030101010101" pitchFamily="2" charset="-122"/>
                <a:cs typeface="Times New Roman" panose="02020503050405090304" pitchFamily="18" charset="0"/>
              </a:rPr>
              <a:t>。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rcRect l="7033" t="86" r="17868" b="2077"/>
          <a:stretch>
            <a:fillRect/>
          </a:stretch>
        </p:blipFill>
        <p:spPr>
          <a:xfrm>
            <a:off x="4563110" y="1146175"/>
            <a:ext cx="4246880" cy="527304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6089015" y="6419215"/>
            <a:ext cx="2492375" cy="321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500"/>
              <a:t>(</a:t>
            </a:r>
            <a:r>
              <a:rPr lang="zh-CN" altLang="en-US" sz="1500"/>
              <a:t>论文报告原文</a:t>
            </a:r>
            <a:r>
              <a:rPr lang="en-US" altLang="zh-CN" sz="1500"/>
              <a:t>13</a:t>
            </a:r>
            <a:r>
              <a:rPr lang="zh-CN" altLang="en-US" sz="1500"/>
              <a:t>页</a:t>
            </a:r>
            <a:r>
              <a:rPr lang="en-US" altLang="zh-CN" sz="1500"/>
              <a:t>)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352015" y="102918"/>
            <a:ext cx="7886700" cy="854073"/>
          </a:xfrm>
        </p:spPr>
        <p:txBody>
          <a:bodyPr/>
          <a:lstStyle/>
          <a:p>
            <a:r>
              <a:rPr lang="zh-CN" altLang="en-US" dirty="0"/>
              <a:t>应用生态安全威胁</a:t>
            </a:r>
          </a:p>
        </p:txBody>
      </p:sp>
      <p:sp>
        <p:nvSpPr>
          <p:cNvPr id="6" name="矩形 5"/>
          <p:cNvSpPr/>
          <p:nvPr/>
        </p:nvSpPr>
        <p:spPr>
          <a:xfrm>
            <a:off x="307642" y="1011312"/>
            <a:ext cx="8218520" cy="7372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1D692B"/>
              </a:buClr>
              <a:buFont typeface="Wingdings" panose="05000000000000000000" pitchFamily="2" charset="2"/>
              <a:buChar char="n"/>
            </a:pPr>
            <a:r>
              <a:rPr lang="zh-CN" altLang="en-US" sz="28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交易网站安全威胁</a:t>
            </a: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5695" y="1603375"/>
            <a:ext cx="4038600" cy="4908550"/>
          </a:xfrm>
          <a:prstGeom prst="rect">
            <a:avLst/>
          </a:prstGeom>
        </p:spPr>
      </p:pic>
      <p:sp>
        <p:nvSpPr>
          <p:cNvPr id="5" name="object 4"/>
          <p:cNvSpPr txBox="1"/>
          <p:nvPr/>
        </p:nvSpPr>
        <p:spPr>
          <a:xfrm>
            <a:off x="693420" y="1748790"/>
            <a:ext cx="4481195" cy="4730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690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000000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•</a:t>
            </a:r>
            <a:r>
              <a:rPr sz="2000" spc="1019" dirty="0">
                <a:solidFill>
                  <a:srgbClr val="000000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sz="2000" dirty="0">
                <a:solidFill>
                  <a:srgbClr val="000000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针对服务器软件的攻击</a:t>
            </a:r>
          </a:p>
        </p:txBody>
      </p:sp>
      <p:sp>
        <p:nvSpPr>
          <p:cNvPr id="7" name="object 5"/>
          <p:cNvSpPr txBox="1"/>
          <p:nvPr/>
        </p:nvSpPr>
        <p:spPr>
          <a:xfrm>
            <a:off x="1150620" y="2358390"/>
            <a:ext cx="2587625" cy="3714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00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000000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•</a:t>
            </a:r>
            <a:r>
              <a:rPr sz="2000" spc="1382" dirty="0">
                <a:solidFill>
                  <a:srgbClr val="000000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sz="2000" spc="-41" dirty="0">
                <a:solidFill>
                  <a:srgbClr val="000000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Tether</a:t>
            </a:r>
            <a:r>
              <a:rPr sz="2000" spc="43" dirty="0">
                <a:solidFill>
                  <a:srgbClr val="000000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sz="2000" spc="-23" dirty="0">
                <a:solidFill>
                  <a:srgbClr val="000000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(USDT)</a:t>
            </a:r>
          </a:p>
        </p:txBody>
      </p:sp>
      <p:sp>
        <p:nvSpPr>
          <p:cNvPr id="8" name="object 6"/>
          <p:cNvSpPr txBox="1"/>
          <p:nvPr/>
        </p:nvSpPr>
        <p:spPr>
          <a:xfrm>
            <a:off x="1150620" y="2858770"/>
            <a:ext cx="2756535" cy="838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00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000000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•</a:t>
            </a:r>
            <a:r>
              <a:rPr sz="2000" spc="1382" dirty="0">
                <a:solidFill>
                  <a:srgbClr val="000000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sz="2000" dirty="0">
                <a:solidFill>
                  <a:srgbClr val="000000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Blockchain.info</a:t>
            </a:r>
          </a:p>
          <a:p>
            <a:pPr marL="0" marR="0">
              <a:lnSpc>
                <a:spcPts val="2645"/>
              </a:lnSpc>
              <a:spcBef>
                <a:spcPts val="1000"/>
              </a:spcBef>
              <a:spcAft>
                <a:spcPts val="0"/>
              </a:spcAft>
            </a:pPr>
            <a:r>
              <a:rPr sz="2000" dirty="0">
                <a:solidFill>
                  <a:srgbClr val="000000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•</a:t>
            </a:r>
            <a:r>
              <a:rPr sz="2000" spc="1502" dirty="0">
                <a:solidFill>
                  <a:srgbClr val="000000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sz="2000" dirty="0">
                <a:solidFill>
                  <a:srgbClr val="000000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CoinDash ICO</a:t>
            </a:r>
          </a:p>
        </p:txBody>
      </p:sp>
      <p:sp>
        <p:nvSpPr>
          <p:cNvPr id="9" name="object 7"/>
          <p:cNvSpPr txBox="1"/>
          <p:nvPr/>
        </p:nvSpPr>
        <p:spPr>
          <a:xfrm>
            <a:off x="1150620" y="3813810"/>
            <a:ext cx="2773045" cy="3390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45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000000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•</a:t>
            </a:r>
            <a:r>
              <a:rPr sz="2000" spc="1502" dirty="0">
                <a:solidFill>
                  <a:srgbClr val="000000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sz="2000" spc="-11" dirty="0">
                <a:solidFill>
                  <a:srgbClr val="000000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Steem.it</a:t>
            </a:r>
            <a:r>
              <a:rPr sz="2000" spc="23" dirty="0">
                <a:solidFill>
                  <a:srgbClr val="000000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sz="2000" dirty="0">
                <a:solidFill>
                  <a:srgbClr val="000000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(STEEM)</a:t>
            </a:r>
          </a:p>
        </p:txBody>
      </p:sp>
      <p:sp>
        <p:nvSpPr>
          <p:cNvPr id="10" name="object 8"/>
          <p:cNvSpPr txBox="1"/>
          <p:nvPr/>
        </p:nvSpPr>
        <p:spPr>
          <a:xfrm>
            <a:off x="693420" y="4349750"/>
            <a:ext cx="5160010" cy="4730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690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000000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•</a:t>
            </a:r>
            <a:r>
              <a:rPr sz="2000" spc="1019" dirty="0">
                <a:solidFill>
                  <a:srgbClr val="000000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sz="2000" dirty="0">
                <a:solidFill>
                  <a:srgbClr val="000000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针对管理人员的攻击(钓鱼)</a:t>
            </a:r>
          </a:p>
        </p:txBody>
      </p:sp>
      <p:sp>
        <p:nvSpPr>
          <p:cNvPr id="11" name="object 9"/>
          <p:cNvSpPr txBox="1"/>
          <p:nvPr/>
        </p:nvSpPr>
        <p:spPr>
          <a:xfrm>
            <a:off x="1150620" y="4958715"/>
            <a:ext cx="1579245" cy="3714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00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000000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•</a:t>
            </a:r>
            <a:r>
              <a:rPr sz="2000" spc="1382" dirty="0">
                <a:solidFill>
                  <a:srgbClr val="000000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sz="2000" spc="-15" dirty="0">
                <a:solidFill>
                  <a:srgbClr val="000000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BitPay</a:t>
            </a:r>
          </a:p>
        </p:txBody>
      </p:sp>
      <p:sp>
        <p:nvSpPr>
          <p:cNvPr id="13" name="object 10"/>
          <p:cNvSpPr txBox="1"/>
          <p:nvPr/>
        </p:nvSpPr>
        <p:spPr>
          <a:xfrm>
            <a:off x="693420" y="5530850"/>
            <a:ext cx="5298440" cy="4730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690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000000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•</a:t>
            </a:r>
            <a:r>
              <a:rPr sz="2000" spc="1019" dirty="0">
                <a:solidFill>
                  <a:srgbClr val="000000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sz="2000" dirty="0">
                <a:solidFill>
                  <a:srgbClr val="000000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针对云服务器提供商的攻击</a:t>
            </a:r>
          </a:p>
        </p:txBody>
      </p:sp>
      <p:sp>
        <p:nvSpPr>
          <p:cNvPr id="14" name="object 11"/>
          <p:cNvSpPr txBox="1"/>
          <p:nvPr/>
        </p:nvSpPr>
        <p:spPr>
          <a:xfrm>
            <a:off x="1150620" y="6140450"/>
            <a:ext cx="2140585" cy="3714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00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000000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•</a:t>
            </a:r>
            <a:r>
              <a:rPr sz="2000" spc="1382" dirty="0">
                <a:solidFill>
                  <a:srgbClr val="000000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sz="2000" dirty="0">
                <a:solidFill>
                  <a:srgbClr val="000000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Slush </a:t>
            </a:r>
            <a:r>
              <a:rPr sz="2000" spc="-33" dirty="0">
                <a:solidFill>
                  <a:srgbClr val="000000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Pool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352015" y="102918"/>
            <a:ext cx="7886700" cy="854073"/>
          </a:xfrm>
        </p:spPr>
        <p:txBody>
          <a:bodyPr/>
          <a:lstStyle/>
          <a:p>
            <a:r>
              <a:rPr lang="zh-CN" altLang="en-US" dirty="0">
                <a:sym typeface="+mn-ea"/>
              </a:rPr>
              <a:t>应用生态安全威胁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307642" y="1011312"/>
            <a:ext cx="8218520" cy="7372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1D692B"/>
              </a:buClr>
              <a:buFont typeface="Wingdings" panose="05000000000000000000" pitchFamily="2" charset="2"/>
              <a:buChar char="n"/>
            </a:pPr>
            <a:r>
              <a:rPr lang="zh-CN" altLang="en-US" sz="28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数字货币钱包App安全威胁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400" y="1934642"/>
            <a:ext cx="8102600" cy="449897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173472" y="956991"/>
            <a:ext cx="33526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数字货币钱包App与其他App一样，会遭受破解、内存篡改攻击等</a:t>
            </a:r>
            <a:endParaRPr lang="en-US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352015" y="102918"/>
            <a:ext cx="7886700" cy="854073"/>
          </a:xfrm>
        </p:spPr>
        <p:txBody>
          <a:bodyPr/>
          <a:lstStyle/>
          <a:p>
            <a:r>
              <a:rPr lang="zh-CN" altLang="en-US" dirty="0"/>
              <a:t>区块链面临的安全挑战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716914" y="1802868"/>
            <a:ext cx="8227695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buFont typeface="Arial" panose="020B0604020202090204" pitchFamily="34" charset="0"/>
              <a:buChar char="•"/>
            </a:pPr>
            <a:r>
              <a:rPr lang="zh-CN" altLang="en-US" sz="2400"/>
              <a:t>保护私钥在运行和存储的安全</a:t>
            </a: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zh-CN" altLang="en-US" sz="2400"/>
              <a:t>考虑用户密钥被盗、丢失后账户资产安全</a:t>
            </a:r>
          </a:p>
        </p:txBody>
      </p:sp>
      <p:sp>
        <p:nvSpPr>
          <p:cNvPr id="6" name="矩形 5"/>
          <p:cNvSpPr/>
          <p:nvPr/>
        </p:nvSpPr>
        <p:spPr>
          <a:xfrm>
            <a:off x="307642" y="1011312"/>
            <a:ext cx="8218520" cy="7372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1D692B"/>
              </a:buClr>
              <a:buFont typeface="Wingdings" panose="05000000000000000000" pitchFamily="2" charset="2"/>
              <a:buChar char="n"/>
            </a:pPr>
            <a:r>
              <a:rPr lang="zh-CN" altLang="en-US" sz="28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钱包安全管理</a:t>
            </a:r>
            <a:endParaRPr lang="en-US" altLang="zh-CN" sz="28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52092" y="2779787"/>
            <a:ext cx="8218520" cy="7372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1D692B"/>
              </a:buClr>
              <a:buFont typeface="Wingdings" panose="05000000000000000000" pitchFamily="2" charset="2"/>
              <a:buChar char="n"/>
            </a:pPr>
            <a:r>
              <a:rPr lang="zh-CN" altLang="en-US" sz="28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智能合约安全</a:t>
            </a:r>
            <a:endParaRPr lang="en-US" altLang="zh-CN" sz="28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52092" y="4346967"/>
            <a:ext cx="8218520" cy="7372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1D692B"/>
              </a:buClr>
              <a:buFont typeface="Wingdings" panose="05000000000000000000" pitchFamily="2" charset="2"/>
              <a:buChar char="n"/>
            </a:pPr>
            <a:r>
              <a:rPr lang="zh-CN" altLang="en-US" sz="28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隐私安全</a:t>
            </a:r>
            <a:endParaRPr lang="en-US" altLang="zh-CN" sz="28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16915" y="3517265"/>
            <a:ext cx="8227695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buFont typeface="Arial" panose="020B0604020202090204" pitchFamily="34" charset="0"/>
              <a:buChar char="•"/>
            </a:pPr>
            <a:r>
              <a:rPr lang="zh-CN" altLang="en-US" sz="2400"/>
              <a:t>提升智能合约代码的可靠性</a:t>
            </a: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zh-CN" altLang="en-US" sz="2400"/>
              <a:t>进行智能合约协议安全性分析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716915" y="5084445"/>
            <a:ext cx="8227695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buFont typeface="Arial" panose="020B0604020202090204" pitchFamily="34" charset="0"/>
              <a:buChar char="•"/>
            </a:pPr>
            <a:r>
              <a:rPr lang="zh-CN" altLang="en-US" sz="2400"/>
              <a:t>加密交易内容</a:t>
            </a: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zh-CN" altLang="en-US" sz="2400"/>
              <a:t>验证交易的正确性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2333759" y="1983743"/>
            <a:ext cx="5014391" cy="4169922"/>
          </a:xfrm>
        </p:spPr>
        <p:txBody>
          <a:bodyPr>
            <a:normAutofit/>
          </a:bodyPr>
          <a:lstStyle/>
          <a:p>
            <a:pPr marL="457200" indent="-457200">
              <a:lnSpc>
                <a:spcPct val="150000"/>
              </a:lnSpc>
              <a:buClrTx/>
              <a:buFont typeface="+mj-lt"/>
              <a:buAutoNum type="arabicPeriod"/>
            </a:pPr>
            <a:r>
              <a:rPr lang="zh-CN" altLang="en-US" sz="2400" dirty="0"/>
              <a:t>区块链为什么不安全？</a:t>
            </a:r>
          </a:p>
          <a:p>
            <a:pPr marL="457200" indent="-457200">
              <a:lnSpc>
                <a:spcPct val="150000"/>
              </a:lnSpc>
              <a:buClrTx/>
              <a:buFont typeface="+mj-lt"/>
              <a:buAutoNum type="arabicPeriod"/>
            </a:pPr>
            <a:r>
              <a:rPr lang="zh-CN" altLang="en-US" sz="2400" dirty="0"/>
              <a:t>怎样让区块链不安全？</a:t>
            </a:r>
          </a:p>
          <a:p>
            <a:pPr marL="457200" indent="-457200">
              <a:lnSpc>
                <a:spcPct val="150000"/>
              </a:lnSpc>
              <a:buClrTx/>
              <a:buFont typeface="+mj-lt"/>
              <a:buAutoNum type="arabicPeriod"/>
            </a:pPr>
            <a:r>
              <a:rPr lang="zh-CN" altLang="en-US" sz="2400" dirty="0"/>
              <a:t>怎样让区块链更安全？</a:t>
            </a:r>
            <a:endParaRPr lang="en-US" altLang="zh-CN" sz="2400" dirty="0"/>
          </a:p>
          <a:p>
            <a:pPr marL="457200" indent="-457200">
              <a:lnSpc>
                <a:spcPct val="150000"/>
              </a:lnSpc>
              <a:buClrTx/>
              <a:buFont typeface="+mj-lt"/>
              <a:buAutoNum type="arabicPeriod"/>
            </a:pPr>
            <a:r>
              <a:rPr lang="zh-CN" altLang="en-US" sz="2400" dirty="0"/>
              <a:t>区块链攻击案例</a:t>
            </a:r>
          </a:p>
          <a:p>
            <a:pPr marL="457200" indent="-457200">
              <a:lnSpc>
                <a:spcPct val="150000"/>
              </a:lnSpc>
              <a:buClrTx/>
              <a:buFont typeface="+mj-lt"/>
              <a:buAutoNum type="arabicPeriod"/>
            </a:pPr>
            <a:endParaRPr lang="zh-CN" altLang="en-US" sz="2400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446144" y="1098000"/>
            <a:ext cx="7886700" cy="854073"/>
          </a:xfrm>
        </p:spPr>
        <p:txBody>
          <a:bodyPr/>
          <a:lstStyle/>
          <a:p>
            <a:pPr algn="ctr"/>
            <a:r>
              <a:rPr lang="zh-CN" altLang="en-US" dirty="0"/>
              <a:t>目录</a:t>
            </a:r>
          </a:p>
        </p:txBody>
      </p:sp>
      <p:sp>
        <p:nvSpPr>
          <p:cNvPr id="4" name="矩形 3"/>
          <p:cNvSpPr/>
          <p:nvPr/>
        </p:nvSpPr>
        <p:spPr bwMode="auto">
          <a:xfrm>
            <a:off x="2208306" y="3344731"/>
            <a:ext cx="3872753" cy="632012"/>
          </a:xfrm>
          <a:prstGeom prst="rect">
            <a:avLst/>
          </a:prstGeom>
          <a:noFill/>
          <a:ln w="381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2333759" y="1983743"/>
            <a:ext cx="5014391" cy="4169922"/>
          </a:xfrm>
        </p:spPr>
        <p:txBody>
          <a:bodyPr>
            <a:normAutofit/>
          </a:bodyPr>
          <a:lstStyle/>
          <a:p>
            <a:pPr marL="457200" indent="-457200">
              <a:lnSpc>
                <a:spcPct val="150000"/>
              </a:lnSpc>
              <a:buClrTx/>
              <a:buFont typeface="+mj-lt"/>
              <a:buAutoNum type="arabicPeriod"/>
            </a:pPr>
            <a:r>
              <a:rPr lang="zh-CN" altLang="en-US" sz="2400" dirty="0"/>
              <a:t>区块链为什么不安全？</a:t>
            </a:r>
          </a:p>
          <a:p>
            <a:pPr marL="457200" indent="-457200">
              <a:lnSpc>
                <a:spcPct val="150000"/>
              </a:lnSpc>
              <a:buClrTx/>
              <a:buFont typeface="+mj-lt"/>
              <a:buAutoNum type="arabicPeriod"/>
            </a:pPr>
            <a:r>
              <a:rPr lang="zh-CN" altLang="en-US" sz="2400" dirty="0"/>
              <a:t>怎样让区块链不安全？</a:t>
            </a:r>
          </a:p>
          <a:p>
            <a:pPr marL="457200" indent="-457200">
              <a:lnSpc>
                <a:spcPct val="150000"/>
              </a:lnSpc>
              <a:buClrTx/>
              <a:buFont typeface="+mj-lt"/>
              <a:buAutoNum type="arabicPeriod"/>
            </a:pPr>
            <a:r>
              <a:rPr lang="zh-CN" altLang="en-US" sz="2400" dirty="0"/>
              <a:t>怎样让区块链更安全？</a:t>
            </a:r>
            <a:endParaRPr lang="en-US" altLang="zh-CN" sz="2400" dirty="0"/>
          </a:p>
          <a:p>
            <a:pPr marL="457200" indent="-457200">
              <a:lnSpc>
                <a:spcPct val="150000"/>
              </a:lnSpc>
              <a:buClrTx/>
              <a:buFont typeface="+mj-lt"/>
              <a:buAutoNum type="arabicPeriod"/>
            </a:pPr>
            <a:r>
              <a:rPr lang="zh-CN" altLang="en-US" sz="2400" dirty="0"/>
              <a:t>区块链攻击案例</a:t>
            </a:r>
          </a:p>
          <a:p>
            <a:pPr marL="457200" indent="-457200">
              <a:lnSpc>
                <a:spcPct val="150000"/>
              </a:lnSpc>
              <a:buClrTx/>
              <a:buFont typeface="+mj-lt"/>
              <a:buAutoNum type="arabicPeriod"/>
            </a:pPr>
            <a:endParaRPr lang="zh-CN" altLang="en-US" sz="2400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446144" y="1098000"/>
            <a:ext cx="7886700" cy="854073"/>
          </a:xfrm>
        </p:spPr>
        <p:txBody>
          <a:bodyPr/>
          <a:lstStyle/>
          <a:p>
            <a:pPr algn="ctr"/>
            <a:r>
              <a:rPr lang="zh-CN" altLang="en-US" dirty="0"/>
              <a:t>目录</a:t>
            </a:r>
          </a:p>
        </p:txBody>
      </p:sp>
      <p:sp>
        <p:nvSpPr>
          <p:cNvPr id="4" name="矩形 3"/>
          <p:cNvSpPr/>
          <p:nvPr/>
        </p:nvSpPr>
        <p:spPr bwMode="auto">
          <a:xfrm>
            <a:off x="2259106" y="2003611"/>
            <a:ext cx="3872753" cy="632012"/>
          </a:xfrm>
          <a:prstGeom prst="rect">
            <a:avLst/>
          </a:prstGeom>
          <a:noFill/>
          <a:ln w="381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1788169" y="1859308"/>
            <a:ext cx="5014391" cy="4169922"/>
          </a:xfrm>
        </p:spPr>
        <p:txBody>
          <a:bodyPr>
            <a:normAutofit/>
          </a:bodyPr>
          <a:lstStyle/>
          <a:p>
            <a:pPr marL="457200" indent="-457200">
              <a:lnSpc>
                <a:spcPct val="150000"/>
              </a:lnSpc>
              <a:buClrTx/>
              <a:buFont typeface="+mj-lt"/>
              <a:buAutoNum type="arabicPeriod"/>
            </a:pPr>
            <a:r>
              <a:rPr lang="zh-CN" altLang="en-US" sz="2400" dirty="0"/>
              <a:t>人为主观的强化</a:t>
            </a:r>
          </a:p>
          <a:p>
            <a:pPr marL="457200" indent="-457200">
              <a:lnSpc>
                <a:spcPct val="150000"/>
              </a:lnSpc>
              <a:buClrTx/>
              <a:buFont typeface="+mj-lt"/>
              <a:buAutoNum type="arabicPeriod"/>
            </a:pPr>
            <a:r>
              <a:rPr lang="zh-CN" altLang="en-US" sz="2400" dirty="0"/>
              <a:t>区块链系统漏洞优化</a:t>
            </a:r>
          </a:p>
          <a:p>
            <a:pPr marL="457200" indent="-457200">
              <a:lnSpc>
                <a:spcPct val="150000"/>
              </a:lnSpc>
              <a:buClrTx/>
              <a:buFont typeface="+mj-lt"/>
              <a:buAutoNum type="arabicPeriod"/>
            </a:pPr>
            <a:r>
              <a:rPr lang="zh-CN" altLang="en-US" sz="2400" dirty="0"/>
              <a:t>结合其他技术提升区块链安全性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446144" y="1098000"/>
            <a:ext cx="7886700" cy="854073"/>
          </a:xfrm>
        </p:spPr>
        <p:txBody>
          <a:bodyPr/>
          <a:lstStyle/>
          <a:p>
            <a:pPr algn="ctr"/>
            <a:r>
              <a:rPr lang="en-US" altLang="zh-CN" dirty="0"/>
              <a:t> </a:t>
            </a:r>
          </a:p>
        </p:txBody>
      </p:sp>
      <p:sp>
        <p:nvSpPr>
          <p:cNvPr id="5" name="标题 2"/>
          <p:cNvSpPr>
            <a:spLocks noGrp="1"/>
          </p:cNvSpPr>
          <p:nvPr/>
        </p:nvSpPr>
        <p:spPr>
          <a:xfrm>
            <a:off x="352015" y="102918"/>
            <a:ext cx="7886700" cy="85407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rtlCol="0" anchor="ctr" anchorCtr="0" compatLnSpc="1">
            <a:normAutofit/>
          </a:bodyPr>
          <a:lstStyle>
            <a:lvl1pPr algn="l" rtl="0" eaLnBrk="0" fontAlgn="base" hangingPunct="0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algn="l" rtl="0" eaLnBrk="0" fontAlgn="base" hangingPunct="0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algn="l" rtl="0" eaLnBrk="0" fontAlgn="base" hangingPunct="0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algn="l" rtl="0" eaLnBrk="0" fontAlgn="base" hangingPunct="0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algn="l" rtl="0" eaLnBrk="0" fontAlgn="base" hangingPunct="0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457200" algn="l" rtl="0" eaLnBrk="0" fontAlgn="base" hangingPunct="0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914400" algn="l" rtl="0" eaLnBrk="0" fontAlgn="base" hangingPunct="0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1371600" algn="l" rtl="0" eaLnBrk="0" fontAlgn="base" hangingPunct="0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1828800" algn="l" rtl="0" eaLnBrk="0" fontAlgn="base" hangingPunct="0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怎样让区块链更安全？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352015" y="102918"/>
            <a:ext cx="7886700" cy="854073"/>
          </a:xfrm>
        </p:spPr>
        <p:txBody>
          <a:bodyPr/>
          <a:lstStyle/>
          <a:p>
            <a:r>
              <a:rPr lang="en-US" altLang="zh-CN" dirty="0">
                <a:sym typeface="+mn-ea"/>
              </a:rPr>
              <a:t>1.</a:t>
            </a:r>
            <a:r>
              <a:rPr lang="zh-CN" altLang="en-US" dirty="0">
                <a:sym typeface="+mn-ea"/>
              </a:rPr>
              <a:t> 人为主观的强化 </a:t>
            </a:r>
            <a:r>
              <a:rPr lang="en-US" altLang="zh-CN" dirty="0">
                <a:sym typeface="+mn-ea"/>
              </a:rPr>
              <a:t>(1/3)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307642" y="1011312"/>
            <a:ext cx="8218520" cy="7372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1D692B"/>
              </a:buClr>
              <a:buFont typeface="Wingdings" panose="05000000000000000000" pitchFamily="2" charset="2"/>
              <a:buChar char="n"/>
            </a:pPr>
            <a:r>
              <a:rPr lang="zh-CN" altLang="en-US" sz="28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区块链资产的 </a:t>
            </a:r>
            <a:r>
              <a:rPr lang="zh-CN" altLang="en-US" sz="2800" b="1" u="sng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持有者（用户）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2345" y="2278380"/>
            <a:ext cx="2877185" cy="365887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628650" y="1748790"/>
            <a:ext cx="3238500" cy="710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000000"/>
                </a:solidFill>
                <a:latin typeface="LPTVIA+ArialMT" panose="020B0604020202020204"/>
                <a:cs typeface="LPTVIA+ArialMT" panose="020B0604020202020204"/>
              </a:rPr>
              <a:t>•</a:t>
            </a:r>
            <a:r>
              <a:rPr sz="2000" spc="1261" dirty="0">
                <a:solidFill>
                  <a:srgbClr val="000000"/>
                </a:solidFill>
                <a:latin typeface="Times New Roman" panose="02020503050405090304"/>
                <a:cs typeface="Times New Roman" panose="02020503050405090304"/>
              </a:rPr>
              <a:t> </a:t>
            </a:r>
            <a:r>
              <a:rPr sz="2000" dirty="0">
                <a:solidFill>
                  <a:srgbClr val="000000"/>
                </a:solidFill>
                <a:latin typeface="UHEBJO+MicrosoftYaHei" panose="020B0503020204020204"/>
                <a:cs typeface="UHEBJO+MicrosoftYaHei" panose="020B0503020204020204"/>
              </a:rPr>
              <a:t>牢记：私钥即权利</a:t>
            </a:r>
          </a:p>
          <a:p>
            <a:pPr marL="0" marR="0" fontAlgn="auto">
              <a:lnSpc>
                <a:spcPct val="100000"/>
              </a:lnSpc>
              <a:spcBef>
                <a:spcPts val="745"/>
              </a:spcBef>
              <a:spcAft>
                <a:spcPts val="0"/>
              </a:spcAft>
            </a:pPr>
            <a:r>
              <a:rPr sz="2000" dirty="0">
                <a:solidFill>
                  <a:srgbClr val="000000"/>
                </a:solidFill>
                <a:latin typeface="LPTVIA+ArialMT" panose="020B0604020202020204"/>
                <a:cs typeface="LPTVIA+ArialMT" panose="020B0604020202020204"/>
              </a:rPr>
              <a:t>•</a:t>
            </a:r>
            <a:r>
              <a:rPr sz="2000" spc="1261" dirty="0">
                <a:solidFill>
                  <a:srgbClr val="000000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sz="2000" dirty="0">
                <a:solidFill>
                  <a:srgbClr val="000000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“买买提”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628650" y="2568575"/>
            <a:ext cx="6704330" cy="7099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000000"/>
                </a:solidFill>
                <a:latin typeface="LPTVIA+ArialMT" panose="020B0604020202020204"/>
                <a:cs typeface="LPTVIA+ArialMT" panose="020B0604020202020204"/>
              </a:rPr>
              <a:t>•</a:t>
            </a:r>
            <a:r>
              <a:rPr sz="2000" spc="1261" dirty="0">
                <a:solidFill>
                  <a:srgbClr val="000000"/>
                </a:solidFill>
                <a:latin typeface="Times New Roman" panose="02020503050405090304"/>
                <a:cs typeface="Times New Roman" panose="02020503050405090304"/>
              </a:rPr>
              <a:t> </a:t>
            </a:r>
            <a:r>
              <a:rPr sz="2000" dirty="0">
                <a:solidFill>
                  <a:srgbClr val="000000"/>
                </a:solidFill>
                <a:latin typeface="UHEBJO+MicrosoftYaHei" panose="020B0503020204020204"/>
                <a:cs typeface="UHEBJO+MicrosoftYaHei" panose="020B0503020204020204"/>
              </a:rPr>
              <a:t>不要重复使用密码，使用自动生成的密码</a:t>
            </a:r>
          </a:p>
          <a:p>
            <a:pPr marL="0" marR="0" fontAlgn="auto">
              <a:lnSpc>
                <a:spcPct val="100000"/>
              </a:lnSpc>
              <a:spcBef>
                <a:spcPts val="740"/>
              </a:spcBef>
              <a:spcAft>
                <a:spcPts val="0"/>
              </a:spcAft>
            </a:pPr>
            <a:r>
              <a:rPr sz="2000" dirty="0">
                <a:solidFill>
                  <a:srgbClr val="000000"/>
                </a:solidFill>
                <a:latin typeface="LPTVIA+ArialMT" panose="020B0604020202020204"/>
                <a:cs typeface="LPTVIA+ArialMT" panose="020B0604020202020204"/>
              </a:rPr>
              <a:t>•</a:t>
            </a:r>
            <a:r>
              <a:rPr sz="2000" spc="1261" dirty="0">
                <a:solidFill>
                  <a:srgbClr val="000000"/>
                </a:solidFill>
                <a:latin typeface="Times New Roman" panose="02020503050405090304"/>
                <a:cs typeface="Times New Roman" panose="02020503050405090304"/>
              </a:rPr>
              <a:t> </a:t>
            </a:r>
            <a:r>
              <a:rPr sz="2000" dirty="0">
                <a:solidFill>
                  <a:srgbClr val="000000"/>
                </a:solidFill>
                <a:latin typeface="UHEBJO+MicrosoftYaHei" panose="020B0503020204020204"/>
                <a:cs typeface="UHEBJO+MicrosoftYaHei" panose="020B0503020204020204"/>
              </a:rPr>
              <a:t>开启</a:t>
            </a:r>
            <a:r>
              <a:rPr sz="2000" dirty="0">
                <a:solidFill>
                  <a:srgbClr val="000000"/>
                </a:solidFill>
                <a:latin typeface="BNOWLM+MicrosoftYaHei" panose="020B0503020204020204"/>
                <a:cs typeface="BNOWLM+MicrosoftYaHei" panose="020B0503020204020204"/>
              </a:rPr>
              <a:t>2</a:t>
            </a:r>
            <a:r>
              <a:rPr sz="2000" spc="-709" dirty="0">
                <a:solidFill>
                  <a:srgbClr val="000000"/>
                </a:solidFill>
                <a:latin typeface="BNOWLM+MicrosoftYaHei" panose="020B0503020204020204"/>
                <a:cs typeface="BNOWLM+MicrosoftYaHei" panose="020B0503020204020204"/>
              </a:rPr>
              <a:t> </a:t>
            </a:r>
            <a:r>
              <a:rPr sz="2000" spc="-87" dirty="0">
                <a:solidFill>
                  <a:srgbClr val="000000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FA</a:t>
            </a:r>
          </a:p>
        </p:txBody>
      </p:sp>
      <p:sp>
        <p:nvSpPr>
          <p:cNvPr id="7" name="object 6"/>
          <p:cNvSpPr txBox="1"/>
          <p:nvPr/>
        </p:nvSpPr>
        <p:spPr>
          <a:xfrm>
            <a:off x="628650" y="3375025"/>
            <a:ext cx="6236335" cy="3073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000000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•</a:t>
            </a:r>
            <a:r>
              <a:rPr sz="2000" spc="1261" dirty="0">
                <a:solidFill>
                  <a:srgbClr val="000000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sz="2000" dirty="0">
                <a:solidFill>
                  <a:srgbClr val="000000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从收藏夹访问交易所、检查SSL标志。</a:t>
            </a:r>
          </a:p>
        </p:txBody>
      </p:sp>
      <p:sp>
        <p:nvSpPr>
          <p:cNvPr id="9" name="object 8"/>
          <p:cNvSpPr txBox="1"/>
          <p:nvPr/>
        </p:nvSpPr>
        <p:spPr>
          <a:xfrm>
            <a:off x="628650" y="4293870"/>
            <a:ext cx="7755890" cy="19240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000000"/>
                </a:solidFill>
                <a:latin typeface="LPTVIA+ArialMT" panose="020B0604020202020204"/>
                <a:cs typeface="LPTVIA+ArialMT" panose="020B0604020202020204"/>
              </a:rPr>
              <a:t>•</a:t>
            </a:r>
            <a:r>
              <a:rPr sz="2000" spc="1261" dirty="0">
                <a:solidFill>
                  <a:srgbClr val="000000"/>
                </a:solidFill>
                <a:latin typeface="Times New Roman" panose="02020503050405090304"/>
                <a:cs typeface="Times New Roman" panose="02020503050405090304"/>
              </a:rPr>
              <a:t> </a:t>
            </a:r>
            <a:r>
              <a:rPr sz="2000" dirty="0">
                <a:solidFill>
                  <a:srgbClr val="000000"/>
                </a:solidFill>
                <a:latin typeface="UHEBJO+MicrosoftYaHei" panose="020B0503020204020204"/>
                <a:cs typeface="UHEBJO+MicrosoftYaHei" panose="020B0503020204020204"/>
              </a:rPr>
              <a:t>仔细阅读产品或网站上的安全提示相关内容</a:t>
            </a:r>
          </a:p>
          <a:p>
            <a:pPr marL="0" marR="0" fontAlgn="auto">
              <a:lnSpc>
                <a:spcPct val="100000"/>
              </a:lnSpc>
              <a:spcBef>
                <a:spcPts val="745"/>
              </a:spcBef>
              <a:spcAft>
                <a:spcPts val="0"/>
              </a:spcAft>
            </a:pPr>
            <a:r>
              <a:rPr sz="2000" dirty="0">
                <a:solidFill>
                  <a:srgbClr val="000000"/>
                </a:solidFill>
                <a:latin typeface="LPTVIA+ArialMT" panose="020B0604020202020204"/>
                <a:cs typeface="LPTVIA+ArialMT" panose="020B0604020202020204"/>
              </a:rPr>
              <a:t>•</a:t>
            </a:r>
            <a:r>
              <a:rPr sz="2000" spc="1261" dirty="0">
                <a:solidFill>
                  <a:srgbClr val="000000"/>
                </a:solidFill>
                <a:latin typeface="Times New Roman" panose="02020503050405090304"/>
                <a:cs typeface="Times New Roman" panose="02020503050405090304"/>
              </a:rPr>
              <a:t> </a:t>
            </a:r>
            <a:r>
              <a:rPr sz="2000" dirty="0">
                <a:solidFill>
                  <a:srgbClr val="000000"/>
                </a:solidFill>
                <a:latin typeface="UHEBJO+MicrosoftYaHei" panose="020B0503020204020204"/>
                <a:cs typeface="UHEBJO+MicrosoftYaHei" panose="020B0503020204020204"/>
              </a:rPr>
              <a:t>大额资产离线存储，或使用知名厂商的硬件</a:t>
            </a:r>
          </a:p>
          <a:p>
            <a:pPr marL="0" marR="0" fontAlgn="auto">
              <a:lnSpc>
                <a:spcPct val="100000"/>
              </a:lnSpc>
              <a:spcBef>
                <a:spcPts val="745"/>
              </a:spcBef>
              <a:spcAft>
                <a:spcPts val="0"/>
              </a:spcAft>
            </a:pPr>
            <a:r>
              <a:rPr lang="en-US" sz="2000" dirty="0">
                <a:solidFill>
                  <a:srgbClr val="000000"/>
                </a:solidFill>
                <a:latin typeface="UHEBJO+MicrosoftYaHei" panose="020B0503020204020204"/>
                <a:cs typeface="UHEBJO+MicrosoftYaHei" panose="020B0503020204020204"/>
              </a:rPr>
              <a:t>	</a:t>
            </a:r>
            <a:r>
              <a:rPr sz="2000" dirty="0">
                <a:solidFill>
                  <a:srgbClr val="000000"/>
                </a:solidFill>
                <a:latin typeface="UHEBJO+MicrosoftYaHei" panose="020B0503020204020204"/>
                <a:cs typeface="UHEBJO+MicrosoftYaHei" panose="020B0503020204020204"/>
              </a:rPr>
              <a:t>钱包</a:t>
            </a:r>
          </a:p>
          <a:p>
            <a:pPr marL="0" marR="0" fontAlgn="auto">
              <a:lnSpc>
                <a:spcPct val="100000"/>
              </a:lnSpc>
              <a:spcBef>
                <a:spcPts val="790"/>
              </a:spcBef>
              <a:spcAft>
                <a:spcPts val="0"/>
              </a:spcAft>
            </a:pPr>
            <a:r>
              <a:rPr sz="2000" dirty="0">
                <a:solidFill>
                  <a:srgbClr val="000000"/>
                </a:solidFill>
                <a:latin typeface="LPTVIA+ArialMT" panose="020B0604020202020204"/>
                <a:cs typeface="LPTVIA+ArialMT" panose="020B0604020202020204"/>
              </a:rPr>
              <a:t>•</a:t>
            </a:r>
            <a:r>
              <a:rPr sz="2000" spc="1261" dirty="0">
                <a:solidFill>
                  <a:srgbClr val="000000"/>
                </a:solidFill>
                <a:latin typeface="Times New Roman" panose="02020503050405090304"/>
                <a:cs typeface="Times New Roman" panose="02020503050405090304"/>
              </a:rPr>
              <a:t> </a:t>
            </a:r>
            <a:r>
              <a:rPr sz="2000" dirty="0">
                <a:solidFill>
                  <a:srgbClr val="000000"/>
                </a:solidFill>
                <a:latin typeface="UHEBJO+MicrosoftYaHei" panose="020B0503020204020204"/>
                <a:cs typeface="UHEBJO+MicrosoftYaHei" panose="020B0503020204020204"/>
              </a:rPr>
              <a:t>慎用云盘、云笔记软件等备份私钥数据</a:t>
            </a:r>
          </a:p>
          <a:p>
            <a:pPr marL="0" marR="0" fontAlgn="auto">
              <a:lnSpc>
                <a:spcPct val="100000"/>
              </a:lnSpc>
              <a:spcBef>
                <a:spcPts val="725"/>
              </a:spcBef>
              <a:spcAft>
                <a:spcPts val="0"/>
              </a:spcAft>
            </a:pPr>
            <a:r>
              <a:rPr sz="2000" dirty="0">
                <a:solidFill>
                  <a:srgbClr val="000000"/>
                </a:solidFill>
                <a:latin typeface="LPTVIA+ArialMT" panose="020B0604020202020204"/>
                <a:cs typeface="LPTVIA+ArialMT" panose="020B0604020202020204"/>
              </a:rPr>
              <a:t>•</a:t>
            </a:r>
            <a:r>
              <a:rPr sz="2000" spc="1261" dirty="0">
                <a:solidFill>
                  <a:srgbClr val="000000"/>
                </a:solidFill>
                <a:latin typeface="Times New Roman" panose="02020503050405090304"/>
                <a:cs typeface="Times New Roman" panose="02020503050405090304"/>
              </a:rPr>
              <a:t> </a:t>
            </a:r>
            <a:r>
              <a:rPr sz="2000" dirty="0">
                <a:solidFill>
                  <a:srgbClr val="000000"/>
                </a:solidFill>
                <a:latin typeface="UHEBJO+MicrosoftYaHei" panose="020B0503020204020204"/>
                <a:cs typeface="UHEBJO+MicrosoftYaHei" panose="020B0503020204020204"/>
              </a:rPr>
              <a:t>保管好您的邮箱账号</a:t>
            </a:r>
          </a:p>
        </p:txBody>
      </p:sp>
      <p:sp>
        <p:nvSpPr>
          <p:cNvPr id="10" name="object 6"/>
          <p:cNvSpPr txBox="1"/>
          <p:nvPr/>
        </p:nvSpPr>
        <p:spPr>
          <a:xfrm>
            <a:off x="628650" y="3843020"/>
            <a:ext cx="6236335" cy="3073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000000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•</a:t>
            </a:r>
            <a:r>
              <a:rPr sz="2000" spc="1261" dirty="0">
                <a:solidFill>
                  <a:srgbClr val="000000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sz="2000" dirty="0">
                <a:solidFill>
                  <a:srgbClr val="000000"/>
                </a:solidFill>
                <a:latin typeface="UHEBJO+MicrosoftYaHei" panose="020B0503020204020204"/>
                <a:cs typeface="UHEBJO+MicrosoftYaHei" panose="020B0503020204020204"/>
                <a:sym typeface="+mn-ea"/>
              </a:rPr>
              <a:t>学会识别并避免百度、谷歌等的推广链接</a:t>
            </a:r>
            <a:endParaRPr sz="2000" dirty="0">
              <a:solidFill>
                <a:srgbClr val="000000"/>
              </a:solidFill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352015" y="102918"/>
            <a:ext cx="7886700" cy="854073"/>
          </a:xfrm>
        </p:spPr>
        <p:txBody>
          <a:bodyPr/>
          <a:lstStyle/>
          <a:p>
            <a:r>
              <a:rPr lang="en-US" altLang="zh-CN" dirty="0">
                <a:sym typeface="+mn-ea"/>
              </a:rPr>
              <a:t>1.</a:t>
            </a:r>
            <a:r>
              <a:rPr lang="zh-CN" altLang="en-US" dirty="0">
                <a:sym typeface="+mn-ea"/>
              </a:rPr>
              <a:t> 人为主观的强化 </a:t>
            </a:r>
            <a:r>
              <a:rPr lang="en-US" altLang="zh-CN" dirty="0">
                <a:sym typeface="+mn-ea"/>
              </a:rPr>
              <a:t>(2/3)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307642" y="1011312"/>
            <a:ext cx="8218520" cy="7372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1D692B"/>
              </a:buClr>
              <a:buFont typeface="Wingdings" panose="05000000000000000000" pitchFamily="2" charset="2"/>
              <a:buChar char="n"/>
            </a:pPr>
            <a:r>
              <a:rPr lang="zh-CN" altLang="en-US" sz="28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sz="2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区块链项目的</a:t>
            </a:r>
            <a:r>
              <a:rPr sz="2800" b="1" spc="189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</a:t>
            </a:r>
            <a:r>
              <a:rPr sz="2800" b="1" u="sng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开发者</a:t>
            </a:r>
            <a:r>
              <a:rPr sz="2800" b="1" spc="154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</a:t>
            </a:r>
            <a:r>
              <a:rPr sz="2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：</a:t>
            </a:r>
            <a:endParaRPr lang="en-US" altLang="zh-CN" sz="28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01650" y="1748790"/>
            <a:ext cx="7135495" cy="17710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00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000000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•</a:t>
            </a:r>
            <a:r>
              <a:rPr sz="2000" spc="1380" dirty="0">
                <a:solidFill>
                  <a:srgbClr val="000000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sz="2000" dirty="0">
                <a:solidFill>
                  <a:srgbClr val="000000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习惯“去中心化”思维，您面对的是拜占庭节点</a:t>
            </a:r>
          </a:p>
          <a:p>
            <a:pPr marL="0" marR="0">
              <a:lnSpc>
                <a:spcPts val="2900"/>
              </a:lnSpc>
              <a:spcBef>
                <a:spcPts val="760"/>
              </a:spcBef>
              <a:spcAft>
                <a:spcPts val="0"/>
              </a:spcAft>
            </a:pPr>
            <a:r>
              <a:rPr sz="2000" dirty="0">
                <a:solidFill>
                  <a:srgbClr val="000000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•</a:t>
            </a:r>
            <a:r>
              <a:rPr sz="2000" spc="1380" dirty="0">
                <a:solidFill>
                  <a:srgbClr val="000000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sz="2000" dirty="0">
                <a:solidFill>
                  <a:srgbClr val="000000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不要尝试使用自己发明的加密算法</a:t>
            </a:r>
          </a:p>
          <a:p>
            <a:pPr marL="0" marR="0">
              <a:lnSpc>
                <a:spcPts val="2900"/>
              </a:lnSpc>
              <a:spcBef>
                <a:spcPts val="725"/>
              </a:spcBef>
              <a:spcAft>
                <a:spcPts val="0"/>
              </a:spcAft>
            </a:pPr>
            <a:r>
              <a:rPr sz="2000" dirty="0">
                <a:solidFill>
                  <a:srgbClr val="000000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•</a:t>
            </a:r>
            <a:r>
              <a:rPr sz="2000" spc="1380" dirty="0">
                <a:solidFill>
                  <a:srgbClr val="000000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sz="2000" dirty="0">
                <a:solidFill>
                  <a:srgbClr val="000000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谨慎对待随机数</a:t>
            </a:r>
            <a:r>
              <a:rPr lang="zh-CN" sz="2000" dirty="0">
                <a:solidFill>
                  <a:srgbClr val="000000"/>
                </a:solidFill>
                <a:latin typeface="Times New Roman" panose="02020503050405090304" pitchFamily="18" charset="0"/>
                <a:ea typeface="宋体" panose="02010600030101010101" pitchFamily="2" charset="-122"/>
                <a:cs typeface="Times New Roman" panose="02020503050405090304" pitchFamily="18" charset="0"/>
              </a:rPr>
              <a:t>，</a:t>
            </a:r>
            <a:r>
              <a:rPr sz="2000" dirty="0">
                <a:solidFill>
                  <a:srgbClr val="000000"/>
                </a:solidFill>
                <a:latin typeface="UHEBJO+MicrosoftYaHei" panose="020B0503020204020204"/>
                <a:cs typeface="UHEBJO+MicrosoftYaHei" panose="020B0503020204020204"/>
                <a:sym typeface="+mn-ea"/>
              </a:rPr>
              <a:t>不要轻信时间戳</a:t>
            </a:r>
            <a:endParaRPr sz="2000" dirty="0">
              <a:solidFill>
                <a:srgbClr val="000000"/>
              </a:solidFill>
              <a:latin typeface="UHEBJO+MicrosoftYaHei" panose="020B0503020204020204"/>
              <a:cs typeface="UHEBJO+MicrosoftYaHei" panose="020B0503020204020204"/>
            </a:endParaRPr>
          </a:p>
          <a:p>
            <a:pPr marL="0" marR="0">
              <a:lnSpc>
                <a:spcPts val="2900"/>
              </a:lnSpc>
              <a:spcBef>
                <a:spcPts val="725"/>
              </a:spcBef>
              <a:spcAft>
                <a:spcPts val="0"/>
              </a:spcAft>
            </a:pPr>
            <a:endParaRPr lang="zh-CN" sz="2000" dirty="0">
              <a:solidFill>
                <a:srgbClr val="000000"/>
              </a:solidFill>
              <a:latin typeface="Times New Roman" panose="02020503050405090304" pitchFamily="18" charset="0"/>
              <a:ea typeface="宋体" panose="02010600030101010101" pitchFamily="2" charset="-122"/>
              <a:cs typeface="Times New Roman" panose="02020503050405090304" pitchFamily="18" charset="0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02920" y="3112135"/>
            <a:ext cx="8416925" cy="8420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00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000000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•</a:t>
            </a:r>
            <a:r>
              <a:rPr sz="2000" spc="1380" dirty="0">
                <a:solidFill>
                  <a:srgbClr val="000000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sz="2000" dirty="0">
                <a:solidFill>
                  <a:srgbClr val="000000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重视安全测试用例的编写，在开发时即充分开展安全测试</a:t>
            </a:r>
          </a:p>
          <a:p>
            <a:pPr marL="0" marR="0">
              <a:lnSpc>
                <a:spcPts val="2900"/>
              </a:lnSpc>
              <a:spcBef>
                <a:spcPts val="770"/>
              </a:spcBef>
              <a:spcAft>
                <a:spcPts val="0"/>
              </a:spcAft>
            </a:pPr>
            <a:r>
              <a:rPr sz="2000" dirty="0">
                <a:solidFill>
                  <a:srgbClr val="000000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•</a:t>
            </a:r>
            <a:r>
              <a:rPr sz="2000" spc="1380" dirty="0">
                <a:solidFill>
                  <a:srgbClr val="000000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sz="2000" dirty="0">
                <a:solidFill>
                  <a:srgbClr val="000000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检视您引用的每一个</a:t>
            </a:r>
            <a:r>
              <a:rPr sz="2000" spc="15" dirty="0">
                <a:solidFill>
                  <a:srgbClr val="000000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Library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504190" y="5083810"/>
            <a:ext cx="8418195" cy="8426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00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000000"/>
                </a:solidFill>
                <a:latin typeface="LPTVIA+ArialMT" panose="020B0604020202020204"/>
                <a:cs typeface="LPTVIA+ArialMT" panose="020B0604020202020204"/>
              </a:rPr>
              <a:t>•</a:t>
            </a:r>
            <a:r>
              <a:rPr sz="2000" spc="1380" dirty="0">
                <a:solidFill>
                  <a:srgbClr val="000000"/>
                </a:solidFill>
                <a:latin typeface="Times New Roman" panose="02020503050405090304"/>
                <a:cs typeface="Times New Roman" panose="02020503050405090304"/>
              </a:rPr>
              <a:t> </a:t>
            </a:r>
            <a:r>
              <a:rPr sz="2000" dirty="0">
                <a:solidFill>
                  <a:srgbClr val="000000"/>
                </a:solidFill>
                <a:latin typeface="UHEBJO+MicrosoftYaHei" panose="020B0503020204020204"/>
                <a:cs typeface="UHEBJO+MicrosoftYaHei" panose="020B0503020204020204"/>
              </a:rPr>
              <a:t>告诫自己写好智能合约很难，对合约安全检查应谨小慎微</a:t>
            </a:r>
          </a:p>
          <a:p>
            <a:pPr marL="0" marR="0">
              <a:lnSpc>
                <a:spcPts val="2900"/>
              </a:lnSpc>
              <a:spcBef>
                <a:spcPts val="775"/>
              </a:spcBef>
              <a:spcAft>
                <a:spcPts val="0"/>
              </a:spcAft>
            </a:pPr>
            <a:r>
              <a:rPr sz="2000" dirty="0">
                <a:solidFill>
                  <a:srgbClr val="000000"/>
                </a:solidFill>
                <a:latin typeface="LPTVIA+ArialMT" panose="020B0604020202020204"/>
                <a:cs typeface="LPTVIA+ArialMT" panose="020B0604020202020204"/>
              </a:rPr>
              <a:t>•</a:t>
            </a:r>
            <a:r>
              <a:rPr sz="2000" spc="1380" dirty="0">
                <a:solidFill>
                  <a:srgbClr val="000000"/>
                </a:solidFill>
                <a:latin typeface="Times New Roman" panose="02020503050405090304"/>
                <a:cs typeface="Times New Roman" panose="02020503050405090304"/>
              </a:rPr>
              <a:t> </a:t>
            </a:r>
            <a:r>
              <a:rPr sz="2000" dirty="0">
                <a:solidFill>
                  <a:srgbClr val="000000"/>
                </a:solidFill>
                <a:latin typeface="UHEBJO+MicrosoftYaHei" panose="020B0503020204020204"/>
                <a:cs typeface="UHEBJO+MicrosoftYaHei" panose="020B0503020204020204"/>
              </a:rPr>
              <a:t>补齐加密学和安全基础知识，并学会看论文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501650" y="5926455"/>
            <a:ext cx="8960485" cy="11156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00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000000"/>
                </a:solidFill>
                <a:latin typeface="LPTVIA+ArialMT" panose="020B0604020202020204"/>
                <a:cs typeface="LPTVIA+ArialMT" panose="020B0604020202020204"/>
              </a:rPr>
              <a:t>•</a:t>
            </a:r>
            <a:r>
              <a:rPr sz="2000" spc="1380" dirty="0">
                <a:solidFill>
                  <a:srgbClr val="000000"/>
                </a:solidFill>
                <a:latin typeface="Times New Roman" panose="02020503050405090304"/>
                <a:cs typeface="Times New Roman" panose="02020503050405090304"/>
              </a:rPr>
              <a:t> </a:t>
            </a:r>
            <a:r>
              <a:rPr sz="2000" spc="57" dirty="0">
                <a:solidFill>
                  <a:srgbClr val="000000"/>
                </a:solidFill>
                <a:latin typeface="UHEBJO+MicrosoftYaHei" panose="020B0503020204020204"/>
                <a:cs typeface="UHEBJO+MicrosoftYaHei" panose="020B0503020204020204"/>
              </a:rPr>
              <a:t>您开发的区块链系统有多安全，完全取决于您，而不是取决</a:t>
            </a:r>
            <a:r>
              <a:rPr sz="2000" dirty="0">
                <a:solidFill>
                  <a:srgbClr val="000000"/>
                </a:solidFill>
                <a:latin typeface="Times New Roman" panose="02020503050405090304" pitchFamily="18" charset="0"/>
                <a:cs typeface="Times New Roman" panose="02020503050405090304" pitchFamily="18" charset="0"/>
                <a:sym typeface="+mn-ea"/>
              </a:rPr>
              <a:t>于高大上的</a:t>
            </a:r>
            <a:r>
              <a:rPr lang="en-US" sz="2000" dirty="0">
                <a:solidFill>
                  <a:srgbClr val="000000"/>
                </a:solidFill>
                <a:latin typeface="Times New Roman" panose="02020503050405090304" pitchFamily="18" charset="0"/>
                <a:cs typeface="Times New Roman" panose="02020503050405090304" pitchFamily="18" charset="0"/>
                <a:sym typeface="+mn-ea"/>
              </a:rPr>
              <a:t>			</a:t>
            </a:r>
            <a:r>
              <a:rPr sz="2000" dirty="0">
                <a:solidFill>
                  <a:srgbClr val="000000"/>
                </a:solidFill>
                <a:latin typeface="Times New Roman" panose="02020503050405090304" pitchFamily="18" charset="0"/>
                <a:cs typeface="Times New Roman" panose="02020503050405090304" pitchFamily="18" charset="0"/>
                <a:sym typeface="+mn-ea"/>
              </a:rPr>
              <a:t>“区块链技术”</a:t>
            </a:r>
            <a:endParaRPr sz="2000" dirty="0">
              <a:solidFill>
                <a:srgbClr val="000000"/>
              </a:solidFill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pPr marL="0" marR="0">
              <a:lnSpc>
                <a:spcPts val="2900"/>
              </a:lnSpc>
              <a:spcBef>
                <a:spcPts val="0"/>
              </a:spcBef>
              <a:spcAft>
                <a:spcPts val="0"/>
              </a:spcAft>
            </a:pPr>
            <a:endParaRPr sz="2000" spc="57" dirty="0">
              <a:solidFill>
                <a:srgbClr val="000000"/>
              </a:solidFill>
              <a:latin typeface="UHEBJO+MicrosoftYaHei" panose="020B0503020204020204"/>
              <a:cs typeface="UHEBJO+MicrosoftYaHei" panose="020B0503020204020204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45820" y="4542790"/>
            <a:ext cx="3848735" cy="3714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00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000000"/>
                </a:solidFill>
                <a:latin typeface="UHEBJO+MicrosoftYaHei" panose="020B0503020204020204"/>
                <a:cs typeface="UHEBJO+MicrosoftYaHei" panose="020B0503020204020204"/>
              </a:rPr>
              <a:t>更新其漏洞补丁部分的代码</a:t>
            </a:r>
          </a:p>
        </p:txBody>
      </p:sp>
      <p:sp>
        <p:nvSpPr>
          <p:cNvPr id="20" name="object 8"/>
          <p:cNvSpPr txBox="1"/>
          <p:nvPr/>
        </p:nvSpPr>
        <p:spPr>
          <a:xfrm>
            <a:off x="502920" y="4114165"/>
            <a:ext cx="8961755" cy="3714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00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000000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•</a:t>
            </a:r>
            <a:r>
              <a:rPr sz="2000" spc="1380" dirty="0">
                <a:solidFill>
                  <a:srgbClr val="000000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sz="2000" spc="56" dirty="0">
                <a:solidFill>
                  <a:srgbClr val="000000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如果您的工作基于其他项目（如</a:t>
            </a:r>
            <a:r>
              <a:rPr sz="2000" spc="-31" dirty="0">
                <a:solidFill>
                  <a:srgbClr val="000000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BTC/ETH</a:t>
            </a:r>
            <a:r>
              <a:rPr sz="2000" spc="57" dirty="0">
                <a:solidFill>
                  <a:srgbClr val="000000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），应关注并同步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352015" y="102918"/>
            <a:ext cx="7886700" cy="854073"/>
          </a:xfrm>
        </p:spPr>
        <p:txBody>
          <a:bodyPr/>
          <a:lstStyle/>
          <a:p>
            <a:r>
              <a:rPr lang="en-US" altLang="zh-CN" dirty="0">
                <a:sym typeface="+mn-ea"/>
              </a:rPr>
              <a:t>1.</a:t>
            </a:r>
            <a:r>
              <a:rPr lang="zh-CN" altLang="en-US" dirty="0">
                <a:sym typeface="+mn-ea"/>
              </a:rPr>
              <a:t> 人为主观的强化 </a:t>
            </a:r>
            <a:r>
              <a:rPr lang="en-US" altLang="zh-CN" dirty="0">
                <a:sym typeface="+mn-ea"/>
              </a:rPr>
              <a:t>(3/3)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307642" y="1011312"/>
            <a:ext cx="8218520" cy="7372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1D692B"/>
              </a:buClr>
              <a:buFont typeface="Wingdings" panose="05000000000000000000" pitchFamily="2" charset="2"/>
              <a:buChar char="n"/>
            </a:pPr>
            <a:r>
              <a:rPr lang="zh-CN" altLang="en-US" sz="28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区块链相关产品的 </a:t>
            </a:r>
            <a:r>
              <a:rPr lang="zh-CN" altLang="en-US" sz="2800" b="1" u="sng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创业者</a:t>
            </a:r>
            <a:r>
              <a:rPr lang="zh-CN" altLang="en-US" sz="28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19100" y="1790700"/>
            <a:ext cx="7995285" cy="11772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45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000000"/>
                </a:solidFill>
                <a:latin typeface="LPTVIA+ArialMT" panose="020B0604020202020204"/>
                <a:cs typeface="LPTVIA+ArialMT" panose="020B0604020202020204"/>
              </a:rPr>
              <a:t>•</a:t>
            </a:r>
            <a:r>
              <a:rPr sz="2000" spc="1500" dirty="0">
                <a:solidFill>
                  <a:srgbClr val="000000"/>
                </a:solidFill>
                <a:latin typeface="Times New Roman" panose="02020503050405090304"/>
                <a:cs typeface="Times New Roman" panose="02020503050405090304"/>
              </a:rPr>
              <a:t> </a:t>
            </a:r>
            <a:r>
              <a:rPr sz="2000" dirty="0">
                <a:solidFill>
                  <a:srgbClr val="000000"/>
                </a:solidFill>
                <a:latin typeface="UHEBJO+MicrosoftYaHei" panose="020B0503020204020204"/>
                <a:cs typeface="UHEBJO+MicrosoftYaHei" panose="020B0503020204020204"/>
              </a:rPr>
              <a:t>如您的项目尚未开始：问一问自己，一定要用区块链吗？</a:t>
            </a:r>
          </a:p>
          <a:p>
            <a:pPr marL="0" marR="0">
              <a:lnSpc>
                <a:spcPts val="2645"/>
              </a:lnSpc>
              <a:spcBef>
                <a:spcPts val="1030"/>
              </a:spcBef>
              <a:spcAft>
                <a:spcPts val="0"/>
              </a:spcAft>
            </a:pPr>
            <a:r>
              <a:rPr sz="2000" dirty="0">
                <a:solidFill>
                  <a:srgbClr val="000000"/>
                </a:solidFill>
                <a:latin typeface="LPTVIA+ArialMT" panose="020B0604020202020204"/>
                <a:cs typeface="LPTVIA+ArialMT" panose="020B0604020202020204"/>
              </a:rPr>
              <a:t>•</a:t>
            </a:r>
            <a:r>
              <a:rPr sz="2000" spc="1500" dirty="0">
                <a:solidFill>
                  <a:srgbClr val="000000"/>
                </a:solidFill>
                <a:latin typeface="Times New Roman" panose="02020503050405090304"/>
                <a:cs typeface="Times New Roman" panose="02020503050405090304"/>
              </a:rPr>
              <a:t> </a:t>
            </a:r>
            <a:r>
              <a:rPr sz="2000" dirty="0">
                <a:solidFill>
                  <a:srgbClr val="000000"/>
                </a:solidFill>
                <a:latin typeface="UHEBJO+MicrosoftYaHei" panose="020B0503020204020204"/>
                <a:cs typeface="UHEBJO+MicrosoftYaHei" panose="020B0503020204020204"/>
              </a:rPr>
              <a:t>如您的项目已经开始：重新从安全的角度审视它的各个方面</a:t>
            </a:r>
          </a:p>
        </p:txBody>
      </p:sp>
      <p:sp>
        <p:nvSpPr>
          <p:cNvPr id="5" name="object 6"/>
          <p:cNvSpPr txBox="1"/>
          <p:nvPr/>
        </p:nvSpPr>
        <p:spPr>
          <a:xfrm>
            <a:off x="419100" y="2722245"/>
            <a:ext cx="6731635" cy="3390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2900" marR="0" indent="-342900">
              <a:lnSpc>
                <a:spcPts val="2645"/>
              </a:lnSpc>
              <a:spcBef>
                <a:spcPts val="0"/>
              </a:spcBef>
              <a:spcAft>
                <a:spcPts val="0"/>
              </a:spcAft>
              <a:buFont typeface="Arial" panose="020B0604020202090204" pitchFamily="34" charset="0"/>
              <a:buChar char="•"/>
            </a:pPr>
            <a:r>
              <a:rPr sz="2000" dirty="0">
                <a:solidFill>
                  <a:srgbClr val="000000"/>
                </a:solidFill>
                <a:latin typeface="UHEBJO+MicrosoftYaHei" panose="020B0503020204020204"/>
                <a:cs typeface="UHEBJO+MicrosoftYaHei" panose="020B0503020204020204"/>
              </a:rPr>
              <a:t>只有当安全事故出现的时候，才能知道代价有多么大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419100" y="3255645"/>
            <a:ext cx="6827520" cy="7175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50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000000"/>
                </a:solidFill>
                <a:latin typeface="LPTVIA+ArialMT" panose="020B0604020202020204"/>
                <a:cs typeface="LPTVIA+ArialMT" panose="020B0604020202020204"/>
              </a:rPr>
              <a:t>•</a:t>
            </a:r>
            <a:r>
              <a:rPr sz="2000" spc="1500" dirty="0">
                <a:solidFill>
                  <a:srgbClr val="000000"/>
                </a:solidFill>
                <a:latin typeface="Times New Roman" panose="02020503050405090304"/>
                <a:cs typeface="Times New Roman" panose="02020503050405090304"/>
              </a:rPr>
              <a:t> </a:t>
            </a:r>
            <a:r>
              <a:rPr sz="2000" dirty="0">
                <a:solidFill>
                  <a:srgbClr val="000000"/>
                </a:solidFill>
                <a:latin typeface="UHEBJO+MicrosoftYaHei" panose="020B0503020204020204"/>
                <a:cs typeface="UHEBJO+MicrosoftYaHei" panose="020B0503020204020204"/>
              </a:rPr>
              <a:t>防范针对自己以及关键团队成员（人）的安全攻击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419100" y="3810000"/>
            <a:ext cx="8456930" cy="173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45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000000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•</a:t>
            </a:r>
            <a:r>
              <a:rPr sz="2000" spc="1500" dirty="0">
                <a:solidFill>
                  <a:srgbClr val="000000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sz="2000" dirty="0">
                <a:solidFill>
                  <a:srgbClr val="000000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修复服务器上非区块链系统（网站系统、操作系统等）的漏洞</a:t>
            </a:r>
          </a:p>
          <a:p>
            <a:pPr marL="0" marR="0">
              <a:lnSpc>
                <a:spcPts val="2645"/>
              </a:lnSpc>
              <a:spcBef>
                <a:spcPts val="1030"/>
              </a:spcBef>
              <a:spcAft>
                <a:spcPts val="0"/>
              </a:spcAft>
            </a:pPr>
            <a:r>
              <a:rPr sz="2000" dirty="0">
                <a:solidFill>
                  <a:srgbClr val="000000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•</a:t>
            </a:r>
            <a:r>
              <a:rPr sz="2000" spc="1500" dirty="0">
                <a:solidFill>
                  <a:srgbClr val="000000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sz="2000" dirty="0">
                <a:solidFill>
                  <a:srgbClr val="000000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划拨资金设立Bug</a:t>
            </a:r>
            <a:r>
              <a:rPr sz="2000" spc="-31" dirty="0">
                <a:solidFill>
                  <a:srgbClr val="000000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sz="2000" dirty="0">
                <a:solidFill>
                  <a:srgbClr val="000000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Bounty；聘用安全顾问，请第三方审计代码</a:t>
            </a:r>
          </a:p>
          <a:p>
            <a:pPr marL="0" marR="0">
              <a:lnSpc>
                <a:spcPts val="2650"/>
              </a:lnSpc>
              <a:spcBef>
                <a:spcPts val="975"/>
              </a:spcBef>
              <a:spcAft>
                <a:spcPts val="0"/>
              </a:spcAft>
            </a:pPr>
            <a:r>
              <a:rPr sz="2000" dirty="0">
                <a:solidFill>
                  <a:srgbClr val="000000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•</a:t>
            </a:r>
            <a:r>
              <a:rPr sz="2000" spc="1500" dirty="0">
                <a:solidFill>
                  <a:srgbClr val="000000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sz="2000" dirty="0">
                <a:solidFill>
                  <a:srgbClr val="000000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如果产品为公链，建议用两组人员、两种不同语言独立开发</a:t>
            </a:r>
          </a:p>
          <a:p>
            <a:pPr marL="0" marR="0">
              <a:lnSpc>
                <a:spcPts val="2645"/>
              </a:lnSpc>
              <a:spcBef>
                <a:spcPts val="970"/>
              </a:spcBef>
              <a:spcAft>
                <a:spcPts val="0"/>
              </a:spcAft>
            </a:pPr>
            <a:r>
              <a:rPr sz="2000" dirty="0">
                <a:solidFill>
                  <a:srgbClr val="000000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•</a:t>
            </a:r>
            <a:r>
              <a:rPr sz="2000" spc="1500" dirty="0">
                <a:solidFill>
                  <a:srgbClr val="000000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sz="2000" dirty="0">
                <a:solidFill>
                  <a:srgbClr val="000000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开源的，才是安全的（但不要等到上线前一天才开源）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419100" y="5625465"/>
            <a:ext cx="8575675" cy="6781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45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000000"/>
                </a:solidFill>
                <a:latin typeface="LPTVIA+ArialMT" panose="020B0604020202020204"/>
                <a:cs typeface="LPTVIA+ArialMT" panose="020B0604020202020204"/>
              </a:rPr>
              <a:t>•</a:t>
            </a:r>
            <a:r>
              <a:rPr sz="2000" spc="1500" dirty="0">
                <a:solidFill>
                  <a:srgbClr val="000000"/>
                </a:solidFill>
                <a:latin typeface="Times New Roman" panose="02020503050405090304"/>
                <a:cs typeface="Times New Roman" panose="02020503050405090304"/>
              </a:rPr>
              <a:t> </a:t>
            </a:r>
            <a:r>
              <a:rPr sz="2000" dirty="0">
                <a:solidFill>
                  <a:srgbClr val="000000"/>
                </a:solidFill>
                <a:latin typeface="UHEBJO+MicrosoftYaHei" panose="020B0503020204020204"/>
                <a:cs typeface="UHEBJO+MicrosoftYaHei" panose="020B0503020204020204"/>
              </a:rPr>
              <a:t>做好思想准备：系统一定有漏洞、一定会被攻破的。因此要有：</a:t>
            </a:r>
            <a:r>
              <a:rPr lang="en-US" sz="2000" dirty="0">
                <a:solidFill>
                  <a:srgbClr val="000000"/>
                </a:solidFill>
                <a:latin typeface="UHEBJO+MicrosoftYaHei" panose="020B0503020204020204"/>
                <a:cs typeface="UHEBJO+MicrosoftYaHei" panose="020B0503020204020204"/>
              </a:rPr>
              <a:t>				</a:t>
            </a:r>
            <a:r>
              <a:rPr sz="2000" dirty="0">
                <a:solidFill>
                  <a:srgbClr val="000000"/>
                </a:solidFill>
                <a:latin typeface="UHEBJO+MicrosoftYaHei" panose="020B0503020204020204"/>
                <a:cs typeface="UHEBJO+MicrosoftYaHei" panose="020B0503020204020204"/>
                <a:sym typeface="+mn-ea"/>
              </a:rPr>
              <a:t>安全专员、应急小组、安全预案</a:t>
            </a:r>
            <a:endParaRPr sz="2000" dirty="0">
              <a:solidFill>
                <a:srgbClr val="000000"/>
              </a:solidFill>
              <a:latin typeface="UHEBJO+MicrosoftYaHei" panose="020B0503020204020204"/>
              <a:cs typeface="UHEBJO+MicrosoftYaHei" panose="020B0503020204020204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352015" y="102918"/>
            <a:ext cx="7886700" cy="854073"/>
          </a:xfrm>
        </p:spPr>
        <p:txBody>
          <a:bodyPr/>
          <a:lstStyle/>
          <a:p>
            <a:r>
              <a:rPr lang="en-US" altLang="zh-CN" dirty="0"/>
              <a:t>2.</a:t>
            </a:r>
            <a:r>
              <a:rPr lang="zh-CN" altLang="en-US" dirty="0"/>
              <a:t> 区块链系统漏洞优化 </a:t>
            </a:r>
            <a:r>
              <a:rPr lang="en-US" altLang="zh-CN" dirty="0"/>
              <a:t>(1/2)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307642" y="1011312"/>
            <a:ext cx="8218520" cy="7372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1D692B"/>
              </a:buClr>
              <a:buFont typeface="Wingdings" panose="05000000000000000000" pitchFamily="2" charset="2"/>
              <a:buChar char="n"/>
            </a:pPr>
            <a:r>
              <a:rPr lang="zh-CN" altLang="en-US" sz="28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比特币“1 RETURN”Bug（核心代码缺陷） </a:t>
            </a:r>
            <a:endParaRPr lang="en-US" altLang="zh-CN" sz="28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8395" y="1955165"/>
            <a:ext cx="4218305" cy="3430270"/>
          </a:xfrm>
          <a:prstGeom prst="rect">
            <a:avLst/>
          </a:prstGeom>
        </p:spPr>
      </p:pic>
      <p:sp>
        <p:nvSpPr>
          <p:cNvPr id="7" name="object 4"/>
          <p:cNvSpPr txBox="1"/>
          <p:nvPr/>
        </p:nvSpPr>
        <p:spPr>
          <a:xfrm>
            <a:off x="307340" y="1718310"/>
            <a:ext cx="4587240" cy="5899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50"/>
              </a:lnSpc>
              <a:spcBef>
                <a:spcPts val="0"/>
              </a:spcBef>
              <a:spcAft>
                <a:spcPts val="0"/>
              </a:spcAft>
            </a:pPr>
            <a:r>
              <a:rPr sz="1700" dirty="0">
                <a:solidFill>
                  <a:srgbClr val="000000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•</a:t>
            </a:r>
            <a:r>
              <a:rPr sz="1700" spc="1679" dirty="0">
                <a:solidFill>
                  <a:srgbClr val="000000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sz="1700" spc="23" dirty="0">
                <a:solidFill>
                  <a:srgbClr val="000000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2010</a:t>
            </a:r>
            <a:r>
              <a:rPr sz="1700" spc="100" dirty="0">
                <a:solidFill>
                  <a:srgbClr val="000000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年</a:t>
            </a:r>
            <a:r>
              <a:rPr sz="1700" spc="82" dirty="0">
                <a:solidFill>
                  <a:srgbClr val="000000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7</a:t>
            </a:r>
            <a:r>
              <a:rPr sz="1700" spc="89" dirty="0">
                <a:solidFill>
                  <a:srgbClr val="000000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月，德国程序员</a:t>
            </a:r>
            <a:r>
              <a:rPr lang="zh-CN" altLang="en-US" sz="1700" spc="89" dirty="0">
                <a:solidFill>
                  <a:srgbClr val="000000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sz="1700" spc="25" dirty="0">
                <a:solidFill>
                  <a:srgbClr val="000000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Art</a:t>
            </a:r>
            <a:r>
              <a:rPr lang="zh-CN" altLang="en-US" sz="1700" spc="25" dirty="0">
                <a:solidFill>
                  <a:srgbClr val="000000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sz="1700" spc="25" dirty="0">
                <a:solidFill>
                  <a:srgbClr val="000000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Forz</a:t>
            </a:r>
            <a:r>
              <a:rPr lang="zh-CN" altLang="en-US" sz="1700" spc="25" dirty="0">
                <a:solidFill>
                  <a:srgbClr val="000000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sz="1700" spc="87" dirty="0">
                <a:solidFill>
                  <a:srgbClr val="000000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发现比特币脚本程</a:t>
            </a:r>
            <a:r>
              <a:rPr sz="1700" dirty="0">
                <a:solidFill>
                  <a:srgbClr val="000000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序中有一处潜在破坏力极强的</a:t>
            </a:r>
            <a:r>
              <a:rPr lang="zh-CN" altLang="en-US" sz="1700" dirty="0">
                <a:solidFill>
                  <a:srgbClr val="000000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sz="1700" dirty="0">
                <a:solidFill>
                  <a:srgbClr val="000000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Bug</a:t>
            </a:r>
          </a:p>
        </p:txBody>
      </p:sp>
      <p:sp>
        <p:nvSpPr>
          <p:cNvPr id="8" name="object 5"/>
          <p:cNvSpPr txBox="1"/>
          <p:nvPr/>
        </p:nvSpPr>
        <p:spPr>
          <a:xfrm>
            <a:off x="307340" y="2442210"/>
            <a:ext cx="4587240" cy="8655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50"/>
              </a:lnSpc>
              <a:spcBef>
                <a:spcPts val="0"/>
              </a:spcBef>
              <a:spcAft>
                <a:spcPts val="0"/>
              </a:spcAft>
            </a:pPr>
            <a:r>
              <a:rPr sz="1700" dirty="0">
                <a:solidFill>
                  <a:srgbClr val="000000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•</a:t>
            </a:r>
            <a:r>
              <a:rPr sz="1700" spc="1679" dirty="0">
                <a:solidFill>
                  <a:srgbClr val="000000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sz="1700" b="1" spc="40" dirty="0">
                <a:solidFill>
                  <a:srgbClr val="000000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该</a:t>
            </a:r>
            <a:r>
              <a:rPr sz="1700" b="1" spc="12" dirty="0">
                <a:solidFill>
                  <a:srgbClr val="000000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Bug</a:t>
            </a:r>
            <a:r>
              <a:rPr sz="1700" b="1" spc="34" dirty="0">
                <a:solidFill>
                  <a:srgbClr val="000000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被恶意用户利用后，可以越权动用他人钱包中</a:t>
            </a:r>
            <a:r>
              <a:rPr sz="1700" b="1" dirty="0">
                <a:solidFill>
                  <a:srgbClr val="000000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比特币</a:t>
            </a:r>
            <a:r>
              <a:rPr sz="1700" dirty="0">
                <a:solidFill>
                  <a:srgbClr val="000000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，从而可能导致比特币变得一文不值</a:t>
            </a:r>
          </a:p>
        </p:txBody>
      </p:sp>
      <p:sp>
        <p:nvSpPr>
          <p:cNvPr id="9" name="object 7"/>
          <p:cNvSpPr txBox="1"/>
          <p:nvPr/>
        </p:nvSpPr>
        <p:spPr>
          <a:xfrm>
            <a:off x="307340" y="3392170"/>
            <a:ext cx="4505960" cy="174701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50"/>
              </a:lnSpc>
            </a:pPr>
            <a:r>
              <a:rPr sz="1700" dirty="0">
                <a:solidFill>
                  <a:srgbClr val="000000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•</a:t>
            </a:r>
            <a:r>
              <a:rPr sz="1700" spc="1679" dirty="0">
                <a:solidFill>
                  <a:srgbClr val="000000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sz="1700" spc="34" dirty="0">
                <a:solidFill>
                  <a:srgbClr val="000000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比特币的创始人中本聪在邮件中</a:t>
            </a:r>
            <a:r>
              <a:rPr lang="zh-CN" altLang="en-US" sz="1700" spc="34" dirty="0">
                <a:solidFill>
                  <a:srgbClr val="000000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向 </a:t>
            </a:r>
            <a:r>
              <a:rPr lang="en-US" altLang="zh-CN" sz="1700" spc="34" dirty="0" err="1">
                <a:solidFill>
                  <a:srgbClr val="000000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Kavin</a:t>
            </a:r>
            <a:r>
              <a:rPr lang="zh-CN" altLang="en-US" sz="1700" spc="34" dirty="0">
                <a:solidFill>
                  <a:srgbClr val="000000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sz="1700" spc="34" dirty="0">
                <a:solidFill>
                  <a:srgbClr val="000000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说（</a:t>
            </a:r>
            <a:r>
              <a:rPr lang="en-US" altLang="zh-CN" sz="1700" spc="34" dirty="0">
                <a:solidFill>
                  <a:srgbClr val="000000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 Kavin</a:t>
            </a:r>
            <a:r>
              <a:rPr lang="zh-CN" altLang="en-US" sz="1700" spc="34" dirty="0">
                <a:solidFill>
                  <a:srgbClr val="000000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sz="1700" spc="34" dirty="0">
                <a:solidFill>
                  <a:srgbClr val="000000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是比</a:t>
            </a:r>
            <a:r>
              <a:rPr sz="1700" spc="33" dirty="0">
                <a:solidFill>
                  <a:srgbClr val="000000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特币早期的另一位主要开发者，中本聪消失后接手比</a:t>
            </a:r>
            <a:r>
              <a:rPr sz="1700" dirty="0">
                <a:solidFill>
                  <a:srgbClr val="000000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特币代码管理权）：</a:t>
            </a:r>
            <a:r>
              <a:rPr lang="zh-CN" altLang="en-US" sz="1700" dirty="0">
                <a:solidFill>
                  <a:srgbClr val="000000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“</a:t>
            </a:r>
            <a:r>
              <a:rPr lang="zh-CN" altLang="en-US" sz="1700" spc="112" dirty="0">
                <a:solidFill>
                  <a:srgbClr val="000000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lang="zh-CN" altLang="en-US" sz="1700" dirty="0">
                <a:solidFill>
                  <a:srgbClr val="000000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对于其他不知道该 </a:t>
            </a:r>
            <a:r>
              <a:rPr lang="en-US" altLang="zh-CN" sz="1700" dirty="0">
                <a:solidFill>
                  <a:srgbClr val="000000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Bug</a:t>
            </a:r>
            <a:r>
              <a:rPr lang="zh-CN" altLang="en-US" sz="1700" dirty="0">
                <a:solidFill>
                  <a:srgbClr val="000000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 的人</a:t>
            </a:r>
            <a:r>
              <a:rPr lang="zh-CN" altLang="en-US" sz="1700" spc="112" dirty="0">
                <a:solidFill>
                  <a:srgbClr val="000000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lang="zh-CN" altLang="en-US" sz="1700" dirty="0">
                <a:solidFill>
                  <a:srgbClr val="000000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，要避免描述这个</a:t>
            </a:r>
            <a:r>
              <a:rPr lang="zh-CN" altLang="en-US" sz="1700" spc="-23" dirty="0">
                <a:solidFill>
                  <a:srgbClr val="000000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lang="en-US" altLang="zh-CN" sz="1700" dirty="0">
                <a:solidFill>
                  <a:srgbClr val="000000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Bug</a:t>
            </a:r>
            <a:r>
              <a:rPr lang="zh-CN" altLang="en-US" sz="1700" dirty="0">
                <a:solidFill>
                  <a:srgbClr val="000000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的名字（</a:t>
            </a:r>
            <a:r>
              <a:rPr lang="en-US" altLang="zh-CN" sz="1700" dirty="0">
                <a:solidFill>
                  <a:srgbClr val="000000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1</a:t>
            </a:r>
            <a:r>
              <a:rPr lang="zh-CN" altLang="en-US" sz="1700" spc="-36" dirty="0">
                <a:solidFill>
                  <a:srgbClr val="000000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lang="en-US" altLang="zh-CN" sz="1700" dirty="0">
                <a:solidFill>
                  <a:srgbClr val="000000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Return</a:t>
            </a:r>
            <a:r>
              <a:rPr lang="zh-CN" altLang="en-US" sz="1700" dirty="0">
                <a:solidFill>
                  <a:srgbClr val="000000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）”</a:t>
            </a:r>
          </a:p>
          <a:p>
            <a:pPr marL="0" marR="0">
              <a:lnSpc>
                <a:spcPts val="2250"/>
              </a:lnSpc>
              <a:spcBef>
                <a:spcPts val="0"/>
              </a:spcBef>
              <a:spcAft>
                <a:spcPts val="0"/>
              </a:spcAft>
            </a:pPr>
            <a:endParaRPr sz="1700" dirty="0">
              <a:solidFill>
                <a:srgbClr val="000000"/>
              </a:solidFill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51155" y="5097145"/>
            <a:ext cx="4587240" cy="5899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85750" marR="0" indent="-285750">
              <a:lnSpc>
                <a:spcPts val="2250"/>
              </a:lnSpc>
              <a:spcBef>
                <a:spcPts val="0"/>
              </a:spcBef>
              <a:spcAft>
                <a:spcPts val="0"/>
              </a:spcAft>
              <a:buFont typeface="Arial" panose="020B0604020202090204" pitchFamily="34" charset="0"/>
              <a:buChar char="•"/>
            </a:pPr>
            <a:r>
              <a:rPr sz="1700" b="1" spc="40" dirty="0">
                <a:solidFill>
                  <a:srgbClr val="000000"/>
                </a:solidFill>
                <a:latin typeface="FVGIDM+MicrosoftYaHei-Bold" panose="020B0703020204020201"/>
                <a:cs typeface="FVGIDM+MicrosoftYaHei-Bold" panose="020B0703020204020201"/>
                <a:sym typeface="+mn-ea"/>
              </a:rPr>
              <a:t>该</a:t>
            </a:r>
            <a:r>
              <a:rPr lang="zh-CN" altLang="en-US" sz="1700" b="1" spc="40" dirty="0">
                <a:solidFill>
                  <a:srgbClr val="000000"/>
                </a:solidFill>
                <a:latin typeface="FVGIDM+MicrosoftYaHei-Bold" panose="020B0703020204020201"/>
                <a:cs typeface="FVGIDM+MicrosoftYaHei-Bold" panose="020B0703020204020201"/>
                <a:sym typeface="+mn-ea"/>
              </a:rPr>
              <a:t> </a:t>
            </a:r>
            <a:r>
              <a:rPr sz="1700" b="1" spc="12" dirty="0">
                <a:solidFill>
                  <a:srgbClr val="000000"/>
                </a:solidFill>
                <a:latin typeface="HOTDQU+MicrosoftYaHei-Bold" panose="020B0703020204020201"/>
                <a:cs typeface="HOTDQU+MicrosoftYaHei-Bold" panose="020B0703020204020201"/>
                <a:sym typeface="+mn-ea"/>
              </a:rPr>
              <a:t>Bug</a:t>
            </a:r>
            <a:r>
              <a:rPr lang="zh-CN" altLang="en-US" sz="1700" b="1" spc="12" dirty="0">
                <a:solidFill>
                  <a:srgbClr val="000000"/>
                </a:solidFill>
                <a:latin typeface="HOTDQU+MicrosoftYaHei-Bold" panose="020B0703020204020201"/>
                <a:cs typeface="HOTDQU+MicrosoftYaHei-Bold" panose="020B0703020204020201"/>
                <a:sym typeface="+mn-ea"/>
              </a:rPr>
              <a:t> </a:t>
            </a:r>
            <a:r>
              <a:rPr sz="1700" b="1" spc="34" dirty="0">
                <a:solidFill>
                  <a:srgbClr val="000000"/>
                </a:solidFill>
                <a:latin typeface="FVGIDM+MicrosoftYaHei-Bold" panose="020B0703020204020201"/>
                <a:cs typeface="FVGIDM+MicrosoftYaHei-Bold" panose="020B0703020204020201"/>
                <a:sym typeface="+mn-ea"/>
              </a:rPr>
              <a:t>在大多数比特币节点经过更新修复、不再受此</a:t>
            </a:r>
            <a:r>
              <a:rPr sz="1700" b="1" dirty="0">
                <a:solidFill>
                  <a:srgbClr val="000000"/>
                </a:solidFill>
                <a:latin typeface="Times New Roman" panose="02020503050405090304" pitchFamily="18" charset="0"/>
                <a:cs typeface="FVGIDM+MicrosoftYaHei-Bold" panose="020B0703020204020201"/>
              </a:rPr>
              <a:t>问题影响后，才被公之于众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351155" y="5756910"/>
            <a:ext cx="8567558" cy="88485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85750" marR="0" indent="-285750">
              <a:lnSpc>
                <a:spcPts val="2250"/>
              </a:lnSpc>
              <a:spcBef>
                <a:spcPts val="0"/>
              </a:spcBef>
              <a:spcAft>
                <a:spcPts val="0"/>
              </a:spcAft>
              <a:buFont typeface="Arial" panose="020B0604020202090204" pitchFamily="34" charset="0"/>
              <a:buChar char="•"/>
            </a:pPr>
            <a:r>
              <a:rPr sz="1700" dirty="0">
                <a:solidFill>
                  <a:srgbClr val="000000"/>
                </a:solidFill>
                <a:latin typeface="Times New Roman" panose="02020503050405090304" pitchFamily="18" charset="0"/>
                <a:cs typeface="UHEBJO+MicrosoftYaHei" panose="020B0503020204020204"/>
              </a:rPr>
              <a:t>程序员ArtForz在发现Bug后选择悄悄告诉中本聪，</a:t>
            </a:r>
            <a:r>
              <a:rPr sz="1700" dirty="0">
                <a:solidFill>
                  <a:srgbClr val="000000"/>
                </a:solidFill>
                <a:latin typeface="UHEBJO+MicrosoftYaHei" panose="020B0503020204020204"/>
                <a:cs typeface="UHEBJO+MicrosoftYaHei" panose="020B0503020204020204"/>
                <a:sym typeface="+mn-ea"/>
              </a:rPr>
              <a:t>成为比特币区块链历史上鲜为人知的安全救星</a:t>
            </a:r>
            <a:endParaRPr sz="1700" dirty="0">
              <a:solidFill>
                <a:srgbClr val="000000"/>
              </a:solidFill>
              <a:latin typeface="UHEBJO+MicrosoftYaHei" panose="020B0503020204020204"/>
              <a:cs typeface="UHEBJO+MicrosoftYaHei" panose="020B0503020204020204"/>
            </a:endParaRPr>
          </a:p>
          <a:p>
            <a:pPr marL="285750" marR="0" indent="-285750">
              <a:lnSpc>
                <a:spcPts val="2250"/>
              </a:lnSpc>
              <a:spcBef>
                <a:spcPts val="0"/>
              </a:spcBef>
              <a:spcAft>
                <a:spcPts val="0"/>
              </a:spcAft>
              <a:buFont typeface="Arial" panose="020B0604020202090204" pitchFamily="34" charset="0"/>
              <a:buChar char="•"/>
            </a:pPr>
            <a:endParaRPr sz="1700" dirty="0">
              <a:solidFill>
                <a:srgbClr val="000000"/>
              </a:solidFill>
              <a:latin typeface="Times New Roman" panose="02020503050405090304" pitchFamily="18" charset="0"/>
              <a:cs typeface="UHEBJO+MicrosoftYaHei" panose="020B0503020204020204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352015" y="102918"/>
            <a:ext cx="7886700" cy="854073"/>
          </a:xfrm>
        </p:spPr>
        <p:txBody>
          <a:bodyPr/>
          <a:lstStyle/>
          <a:p>
            <a:r>
              <a:rPr lang="en-US" altLang="zh-CN" dirty="0">
                <a:sym typeface="+mn-ea"/>
              </a:rPr>
              <a:t>2.</a:t>
            </a:r>
            <a:r>
              <a:rPr lang="zh-CN" altLang="en-US" dirty="0">
                <a:sym typeface="+mn-ea"/>
              </a:rPr>
              <a:t> 区块链系统漏洞优化 </a:t>
            </a:r>
            <a:r>
              <a:rPr lang="en-US" altLang="zh-CN" dirty="0">
                <a:sym typeface="+mn-ea"/>
              </a:rPr>
              <a:t>(2/2)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307642" y="1011312"/>
            <a:ext cx="8218520" cy="7372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1D692B"/>
              </a:buClr>
              <a:buFont typeface="Wingdings" panose="05000000000000000000" pitchFamily="2" charset="2"/>
              <a:buChar char="n"/>
            </a:pPr>
            <a:r>
              <a:rPr sz="28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比特币天量刷币漏洞（核心代码缺陷）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7043" y="2173027"/>
            <a:ext cx="4193844" cy="2036445"/>
          </a:xfrm>
          <a:prstGeom prst="rect">
            <a:avLst/>
          </a:prstGeom>
        </p:spPr>
      </p:pic>
      <p:sp>
        <p:nvSpPr>
          <p:cNvPr id="11" name="object 4"/>
          <p:cNvSpPr txBox="1"/>
          <p:nvPr/>
        </p:nvSpPr>
        <p:spPr>
          <a:xfrm>
            <a:off x="466668" y="1748547"/>
            <a:ext cx="4211349" cy="28854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2900" marR="0" indent="-342900">
              <a:lnSpc>
                <a:spcPts val="2505"/>
              </a:lnSpc>
              <a:spcBef>
                <a:spcPts val="0"/>
              </a:spcBef>
              <a:spcAft>
                <a:spcPts val="0"/>
              </a:spcAft>
              <a:buFont typeface="Arial" panose="020B0604020202090204" pitchFamily="34" charset="0"/>
              <a:buChar char="•"/>
            </a:pPr>
            <a:r>
              <a:rPr sz="1900" dirty="0">
                <a:solidFill>
                  <a:srgbClr val="000000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2010</a:t>
            </a:r>
            <a:r>
              <a:rPr sz="1900" spc="127" dirty="0">
                <a:solidFill>
                  <a:srgbClr val="000000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年</a:t>
            </a:r>
            <a:r>
              <a:rPr sz="1900" spc="134" dirty="0">
                <a:solidFill>
                  <a:srgbClr val="000000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8</a:t>
            </a:r>
            <a:r>
              <a:rPr sz="1900" spc="129" dirty="0">
                <a:solidFill>
                  <a:srgbClr val="000000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月，美国程序员</a:t>
            </a:r>
            <a:r>
              <a:rPr sz="1900" dirty="0">
                <a:solidFill>
                  <a:srgbClr val="000000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Jeff</a:t>
            </a:r>
            <a:r>
              <a:rPr sz="1900" spc="523" dirty="0">
                <a:solidFill>
                  <a:srgbClr val="000000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sz="1900" dirty="0">
                <a:solidFill>
                  <a:srgbClr val="000000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Garzik</a:t>
            </a:r>
            <a:r>
              <a:rPr sz="1900" spc="37" dirty="0">
                <a:solidFill>
                  <a:srgbClr val="000000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发现比特币区块链中第</a:t>
            </a:r>
            <a:r>
              <a:rPr sz="1900" spc="10" dirty="0">
                <a:solidFill>
                  <a:srgbClr val="000000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#74638</a:t>
            </a:r>
            <a:r>
              <a:rPr sz="1900" spc="31" dirty="0">
                <a:solidFill>
                  <a:srgbClr val="000000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个区块，</a:t>
            </a:r>
            <a:r>
              <a:rPr sz="1900" spc="161" dirty="0">
                <a:solidFill>
                  <a:srgbClr val="000000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包含了一笔涉及</a:t>
            </a:r>
            <a:r>
              <a:rPr sz="1900" spc="158" dirty="0">
                <a:solidFill>
                  <a:srgbClr val="000000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3</a:t>
            </a:r>
            <a:r>
              <a:rPr sz="1900" spc="160" dirty="0">
                <a:solidFill>
                  <a:srgbClr val="000000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个地址、金额超过</a:t>
            </a:r>
            <a:r>
              <a:rPr sz="1900" dirty="0">
                <a:solidFill>
                  <a:srgbClr val="000000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1800亿</a:t>
            </a:r>
            <a:r>
              <a:rPr sz="1900" spc="-63" dirty="0">
                <a:solidFill>
                  <a:srgbClr val="000000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BTC</a:t>
            </a:r>
            <a:r>
              <a:rPr sz="1900" dirty="0">
                <a:solidFill>
                  <a:srgbClr val="000000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的交易</a:t>
            </a:r>
            <a:endParaRPr lang="en-US" sz="1900" dirty="0">
              <a:solidFill>
                <a:srgbClr val="000000"/>
              </a:solidFill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pPr marL="342900" marR="0" indent="-342900">
              <a:lnSpc>
                <a:spcPts val="2505"/>
              </a:lnSpc>
              <a:spcBef>
                <a:spcPts val="0"/>
              </a:spcBef>
              <a:spcAft>
                <a:spcPts val="0"/>
              </a:spcAft>
              <a:buFont typeface="Arial" panose="020B0604020202090204" pitchFamily="34" charset="0"/>
              <a:buChar char="•"/>
            </a:pPr>
            <a:endParaRPr lang="en-US" sz="1900" dirty="0">
              <a:solidFill>
                <a:srgbClr val="000000"/>
              </a:solidFill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pPr marL="342900" indent="-342900">
              <a:lnSpc>
                <a:spcPts val="2505"/>
              </a:lnSpc>
              <a:buFont typeface="Arial" panose="020B0604020202090204" pitchFamily="34" charset="0"/>
              <a:buChar char="•"/>
            </a:pPr>
            <a:r>
              <a:rPr lang="zh-CN" altLang="en-US" sz="1900" spc="108" dirty="0">
                <a:solidFill>
                  <a:srgbClr val="000000"/>
                </a:solidFill>
                <a:latin typeface="UHEBJO+MicrosoftYaHei" panose="020B0503020204020204"/>
                <a:cs typeface="UHEBJO+MicrosoftYaHei" panose="020B0503020204020204"/>
              </a:rPr>
              <a:t>经核实，</a:t>
            </a:r>
            <a:r>
              <a:rPr lang="zh-CN" altLang="en-US" sz="1900" b="1" spc="104" dirty="0">
                <a:solidFill>
                  <a:srgbClr val="000000"/>
                </a:solidFill>
                <a:latin typeface="FVGIDM+MicrosoftYaHei-Bold" panose="020B0703020204020201"/>
                <a:cs typeface="FVGIDM+MicrosoftYaHei-Bold" panose="020B0703020204020201"/>
              </a:rPr>
              <a:t>代码中检查交易的逻辑存在</a:t>
            </a:r>
            <a:r>
              <a:rPr lang="zh-CN" altLang="en-US" sz="1900" b="1" dirty="0">
                <a:solidFill>
                  <a:srgbClr val="000000"/>
                </a:solidFill>
                <a:latin typeface="Times New Roman" panose="02020503050405090304" pitchFamily="18" charset="0"/>
                <a:cs typeface="FVGIDM+MicrosoftYaHei-Bold" panose="020B0703020204020201"/>
                <a:sym typeface="+mn-ea"/>
              </a:rPr>
              <a:t>求和溢出漏洞，而未被妥善处理</a:t>
            </a:r>
            <a:r>
              <a:rPr lang="zh-CN" altLang="en-US" sz="1900" b="1" dirty="0">
                <a:solidFill>
                  <a:srgbClr val="000000"/>
                </a:solidFill>
                <a:latin typeface="Times New Roman" panose="02020503050405090304" pitchFamily="18" charset="0"/>
                <a:ea typeface="宋体" panose="02010600030101010101" pitchFamily="2" charset="-122"/>
                <a:cs typeface="FVGIDM+MicrosoftYaHei-Bold" panose="020B0703020204020201"/>
                <a:sym typeface="+mn-ea"/>
              </a:rPr>
              <a:t>，</a:t>
            </a:r>
            <a:r>
              <a:rPr lang="zh-CN" altLang="en-US" sz="1900" spc="128" dirty="0">
                <a:solidFill>
                  <a:srgbClr val="000000"/>
                </a:solidFill>
                <a:latin typeface="Times New Roman" panose="02020503050405090304" pitchFamily="18" charset="0"/>
                <a:cs typeface="Times New Roman" panose="02020503050405090304" pitchFamily="18" charset="0"/>
                <a:sym typeface="+mn-ea"/>
              </a:rPr>
              <a:t>发现此</a:t>
            </a:r>
            <a:r>
              <a:rPr lang="en-US" altLang="zh-CN" sz="1900" dirty="0">
                <a:solidFill>
                  <a:srgbClr val="000000"/>
                </a:solidFill>
                <a:latin typeface="Times New Roman" panose="02020503050405090304" pitchFamily="18" charset="0"/>
                <a:cs typeface="Times New Roman" panose="02020503050405090304" pitchFamily="18" charset="0"/>
                <a:sym typeface="+mn-ea"/>
              </a:rPr>
              <a:t>Bug</a:t>
            </a:r>
            <a:r>
              <a:rPr lang="zh-CN" altLang="en-US" sz="1900" spc="130" dirty="0">
                <a:solidFill>
                  <a:srgbClr val="000000"/>
                </a:solidFill>
                <a:latin typeface="Times New Roman" panose="02020503050405090304" pitchFamily="18" charset="0"/>
                <a:cs typeface="Times New Roman" panose="02020503050405090304" pitchFamily="18" charset="0"/>
                <a:sym typeface="+mn-ea"/>
              </a:rPr>
              <a:t>后，比特币开发者很快发</a:t>
            </a:r>
            <a:r>
              <a:rPr lang="zh-CN" altLang="en-US" sz="1900" dirty="0">
                <a:solidFill>
                  <a:srgbClr val="000000"/>
                </a:solidFill>
                <a:latin typeface="Times New Roman" panose="02020503050405090304" pitchFamily="18" charset="0"/>
                <a:cs typeface="UHEBJO+MicrosoftYaHei" panose="020B0503020204020204"/>
                <a:sym typeface="+mn-ea"/>
              </a:rPr>
              <a:t>布了含有补丁的新版本软件</a:t>
            </a:r>
            <a:endParaRPr lang="en-US" altLang="zh-CN" sz="1900" dirty="0">
              <a:solidFill>
                <a:srgbClr val="000000"/>
              </a:solidFill>
              <a:latin typeface="Times New Roman" panose="02020503050405090304" pitchFamily="18" charset="0"/>
              <a:cs typeface="UHEBJO+MicrosoftYaHei" panose="020B0503020204020204"/>
              <a:sym typeface="+mn-ea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52015" y="4941870"/>
            <a:ext cx="7886700" cy="10541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ts val="2505"/>
              </a:lnSpc>
              <a:buFont typeface="Arial" panose="020B0604020202090204" pitchFamily="34" charset="0"/>
              <a:buChar char="•"/>
            </a:pPr>
            <a:r>
              <a:rPr lang="zh-CN" altLang="en-US" spc="43" dirty="0">
                <a:solidFill>
                  <a:srgbClr val="000000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在第</a:t>
            </a:r>
            <a:r>
              <a:rPr lang="en-US" altLang="zh-CN" dirty="0">
                <a:solidFill>
                  <a:srgbClr val="000000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#74691</a:t>
            </a:r>
            <a:r>
              <a:rPr lang="zh-CN" altLang="en-US" spc="43" dirty="0">
                <a:solidFill>
                  <a:srgbClr val="000000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块，</a:t>
            </a:r>
            <a:r>
              <a:rPr lang="zh-CN" altLang="en-US" b="1" spc="38" dirty="0">
                <a:solidFill>
                  <a:srgbClr val="000000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带补丁版本的比特币</a:t>
            </a:r>
            <a:r>
              <a:rPr lang="zh-CN" altLang="en-US" b="1" spc="104" dirty="0">
                <a:solidFill>
                  <a:srgbClr val="000000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区块链的长度终于追赶上并且超越了</a:t>
            </a:r>
            <a:r>
              <a:rPr lang="zh-CN" altLang="en-US" b="1" spc="127" dirty="0">
                <a:solidFill>
                  <a:srgbClr val="000000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包含天量</a:t>
            </a:r>
            <a:r>
              <a:rPr lang="en-US" altLang="zh-CN" b="1" spc="-40" dirty="0">
                <a:solidFill>
                  <a:srgbClr val="000000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BTC</a:t>
            </a:r>
            <a:r>
              <a:rPr lang="zh-CN" altLang="en-US" b="1" spc="127" dirty="0">
                <a:solidFill>
                  <a:srgbClr val="000000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漏洞的链</a:t>
            </a:r>
            <a:r>
              <a:rPr lang="zh-CN" altLang="en-US" spc="129" dirty="0">
                <a:solidFill>
                  <a:srgbClr val="000000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，最终有惊</a:t>
            </a:r>
            <a:r>
              <a:rPr lang="zh-CN" altLang="en-US" spc="104" dirty="0">
                <a:solidFill>
                  <a:srgbClr val="000000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无险地解决了这次比特币区块链历史</a:t>
            </a:r>
            <a:r>
              <a:rPr lang="zh-CN" altLang="en-US" dirty="0">
                <a:solidFill>
                  <a:srgbClr val="000000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重大的危机事件。</a:t>
            </a:r>
            <a:endParaRPr lang="zh-CN" altLang="en-US" b="1" dirty="0">
              <a:solidFill>
                <a:srgbClr val="000000"/>
              </a:solidFill>
              <a:latin typeface="Times New Roman" panose="02020503050405090304" pitchFamily="18" charset="0"/>
              <a:cs typeface="FVGIDM+MicrosoftYaHei-Bold" panose="020B0703020204020201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352015" y="102918"/>
            <a:ext cx="7886700" cy="854073"/>
          </a:xfrm>
        </p:spPr>
        <p:txBody>
          <a:bodyPr/>
          <a:lstStyle/>
          <a:p>
            <a:r>
              <a:rPr lang="en-US" altLang="zh-CN" dirty="0">
                <a:sym typeface="+mn-ea"/>
              </a:rPr>
              <a:t>3.</a:t>
            </a:r>
            <a:r>
              <a:rPr lang="zh-CN" altLang="en-US" dirty="0">
                <a:sym typeface="+mn-ea"/>
              </a:rPr>
              <a:t> 结合其他技术提升区块链安全性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352015" y="1528147"/>
            <a:ext cx="821852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1D692B"/>
              </a:buClr>
              <a:buFont typeface="Wingdings" panose="05000000000000000000" pitchFamily="2" charset="2"/>
              <a:buChar char="n"/>
            </a:pPr>
            <a:r>
              <a:rPr lang="zh-CN" altLang="en-US" sz="28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Open</a:t>
            </a:r>
            <a:r>
              <a:rPr lang="zh-CN" altLang="en-US" sz="28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Question</a:t>
            </a:r>
          </a:p>
          <a:p>
            <a:pPr marL="914400" lvl="1" indent="-457200">
              <a:lnSpc>
                <a:spcPct val="150000"/>
              </a:lnSpc>
              <a:buClr>
                <a:srgbClr val="1D692B"/>
              </a:buClr>
              <a:buFont typeface="Wingdings" panose="05000000000000000000" pitchFamily="2" charset="2"/>
              <a:buChar char="q"/>
            </a:pPr>
            <a:r>
              <a:rPr lang="zh-CN" altLang="en-US" sz="28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Various</a:t>
            </a:r>
            <a:r>
              <a:rPr lang="zh-CN" altLang="en-US" sz="28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Solutions</a:t>
            </a:r>
            <a:r>
              <a:rPr lang="zh-CN" altLang="en-US" sz="28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are</a:t>
            </a:r>
            <a:r>
              <a:rPr lang="zh-CN" altLang="en-US" sz="28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needed</a:t>
            </a:r>
            <a:endParaRPr sz="28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2333759" y="1983743"/>
            <a:ext cx="5014391" cy="4169922"/>
          </a:xfrm>
        </p:spPr>
        <p:txBody>
          <a:bodyPr>
            <a:normAutofit/>
          </a:bodyPr>
          <a:lstStyle/>
          <a:p>
            <a:pPr marL="457200" indent="-457200">
              <a:lnSpc>
                <a:spcPct val="150000"/>
              </a:lnSpc>
              <a:buClrTx/>
              <a:buFont typeface="+mj-lt"/>
              <a:buAutoNum type="arabicPeriod"/>
            </a:pPr>
            <a:r>
              <a:rPr lang="zh-CN" altLang="en-US" sz="2400" dirty="0"/>
              <a:t>区块链为什么不安全？</a:t>
            </a:r>
          </a:p>
          <a:p>
            <a:pPr marL="457200" indent="-457200">
              <a:lnSpc>
                <a:spcPct val="150000"/>
              </a:lnSpc>
              <a:buClrTx/>
              <a:buFont typeface="+mj-lt"/>
              <a:buAutoNum type="arabicPeriod"/>
            </a:pPr>
            <a:r>
              <a:rPr lang="zh-CN" altLang="en-US" sz="2400" dirty="0"/>
              <a:t>怎样让区块链不安全？</a:t>
            </a:r>
          </a:p>
          <a:p>
            <a:pPr marL="457200" indent="-457200">
              <a:lnSpc>
                <a:spcPct val="150000"/>
              </a:lnSpc>
              <a:buClrTx/>
              <a:buFont typeface="+mj-lt"/>
              <a:buAutoNum type="arabicPeriod"/>
            </a:pPr>
            <a:r>
              <a:rPr lang="zh-CN" altLang="en-US" sz="2400" dirty="0"/>
              <a:t>怎样让区块链更安全？</a:t>
            </a:r>
            <a:endParaRPr lang="en-US" altLang="zh-CN" sz="2400" dirty="0"/>
          </a:p>
          <a:p>
            <a:pPr marL="457200" indent="-457200">
              <a:lnSpc>
                <a:spcPct val="150000"/>
              </a:lnSpc>
              <a:buClrTx/>
              <a:buFont typeface="+mj-lt"/>
              <a:buAutoNum type="arabicPeriod"/>
            </a:pPr>
            <a:r>
              <a:rPr lang="zh-CN" altLang="en-US" sz="2400" dirty="0"/>
              <a:t>区块链攻击案例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446144" y="1098000"/>
            <a:ext cx="7886700" cy="854073"/>
          </a:xfrm>
        </p:spPr>
        <p:txBody>
          <a:bodyPr/>
          <a:lstStyle/>
          <a:p>
            <a:pPr algn="ctr"/>
            <a:r>
              <a:rPr lang="zh-CN" altLang="en-US" dirty="0"/>
              <a:t>目录</a:t>
            </a:r>
          </a:p>
        </p:txBody>
      </p:sp>
      <p:sp>
        <p:nvSpPr>
          <p:cNvPr id="4" name="矩形 3"/>
          <p:cNvSpPr/>
          <p:nvPr/>
        </p:nvSpPr>
        <p:spPr bwMode="auto">
          <a:xfrm>
            <a:off x="2199598" y="3928206"/>
            <a:ext cx="3872753" cy="632012"/>
          </a:xfrm>
          <a:prstGeom prst="rect">
            <a:avLst/>
          </a:prstGeom>
          <a:noFill/>
          <a:ln w="381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1788169" y="1952073"/>
            <a:ext cx="5014391" cy="4169922"/>
          </a:xfrm>
        </p:spPr>
        <p:txBody>
          <a:bodyPr>
            <a:normAutofit/>
          </a:bodyPr>
          <a:lstStyle/>
          <a:p>
            <a:pPr marL="457200" indent="-457200">
              <a:lnSpc>
                <a:spcPct val="150000"/>
              </a:lnSpc>
              <a:buClrTx/>
              <a:buFont typeface="+mj-lt"/>
              <a:buAutoNum type="arabicPeriod"/>
            </a:pPr>
            <a:r>
              <a:rPr lang="zh-CN" altLang="en-US" sz="2400" dirty="0"/>
              <a:t>区块截留攻击</a:t>
            </a:r>
          </a:p>
          <a:p>
            <a:pPr marL="457200" indent="-457200">
              <a:lnSpc>
                <a:spcPct val="150000"/>
              </a:lnSpc>
              <a:buClrTx/>
              <a:buFont typeface="+mj-lt"/>
              <a:buAutoNum type="arabicPeriod"/>
            </a:pPr>
            <a:r>
              <a:rPr lang="zh-CN" altLang="en-US" sz="2400" dirty="0"/>
              <a:t>以太坊空账户</a:t>
            </a:r>
            <a:r>
              <a:rPr lang="en-US" altLang="zh-CN" sz="2400" dirty="0"/>
              <a:t>DoS</a:t>
            </a:r>
            <a:r>
              <a:rPr lang="zh-CN" altLang="en-US" sz="2400" dirty="0"/>
              <a:t>攻击</a:t>
            </a:r>
            <a:endParaRPr lang="en-US" altLang="zh-CN" sz="2400" dirty="0"/>
          </a:p>
          <a:p>
            <a:pPr marL="457200" indent="-457200">
              <a:lnSpc>
                <a:spcPct val="150000"/>
              </a:lnSpc>
              <a:buClrTx/>
              <a:buFont typeface="+mj-lt"/>
              <a:buAutoNum type="arabicPeriod"/>
            </a:pPr>
            <a:r>
              <a:rPr lang="zh-CN" altLang="en-US" sz="2400" dirty="0"/>
              <a:t>比特币矿池中的</a:t>
            </a:r>
            <a:r>
              <a:rPr lang="en-US" altLang="zh-CN" sz="2400" dirty="0"/>
              <a:t>DDoS</a:t>
            </a:r>
            <a:r>
              <a:rPr lang="zh-CN" altLang="en-US" sz="2400" dirty="0"/>
              <a:t>攻击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446144" y="1098000"/>
            <a:ext cx="7886700" cy="854073"/>
          </a:xfrm>
        </p:spPr>
        <p:txBody>
          <a:bodyPr/>
          <a:lstStyle/>
          <a:p>
            <a:pPr algn="ctr"/>
            <a:r>
              <a:rPr lang="en-US" altLang="zh-CN" dirty="0"/>
              <a:t> </a:t>
            </a:r>
          </a:p>
        </p:txBody>
      </p:sp>
      <p:sp>
        <p:nvSpPr>
          <p:cNvPr id="5" name="标题 2"/>
          <p:cNvSpPr>
            <a:spLocks noGrp="1"/>
          </p:cNvSpPr>
          <p:nvPr/>
        </p:nvSpPr>
        <p:spPr>
          <a:xfrm>
            <a:off x="352015" y="102918"/>
            <a:ext cx="7886700" cy="85407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rtlCol="0" anchor="ctr" anchorCtr="0" compatLnSpc="1">
            <a:normAutofit/>
          </a:bodyPr>
          <a:lstStyle>
            <a:lvl1pPr algn="l" rtl="0" eaLnBrk="0" fontAlgn="base" hangingPunct="0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algn="l" rtl="0" eaLnBrk="0" fontAlgn="base" hangingPunct="0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algn="l" rtl="0" eaLnBrk="0" fontAlgn="base" hangingPunct="0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algn="l" rtl="0" eaLnBrk="0" fontAlgn="base" hangingPunct="0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algn="l" rtl="0" eaLnBrk="0" fontAlgn="base" hangingPunct="0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457200" algn="l" rtl="0" eaLnBrk="0" fontAlgn="base" hangingPunct="0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914400" algn="l" rtl="0" eaLnBrk="0" fontAlgn="base" hangingPunct="0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1371600" algn="l" rtl="0" eaLnBrk="0" fontAlgn="base" hangingPunct="0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1828800" algn="l" rtl="0" eaLnBrk="0" fontAlgn="base" hangingPunct="0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区块链攻击案例 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——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 最新研究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082925"/>
                <a:ext cx="7886700" cy="5110521"/>
              </a:xfrm>
            </p:spPr>
            <p:txBody>
              <a:bodyPr>
                <a:normAutofit/>
              </a:bodyPr>
              <a:lstStyle/>
              <a:p>
                <a:pPr marL="0" indent="0">
                  <a:spcAft>
                    <a:spcPts val="1200"/>
                  </a:spcAft>
                  <a:buNone/>
                </a:pPr>
                <a:r>
                  <a:rPr lang="en-US" altLang="zh-CN" sz="2400" b="1" dirty="0">
                    <a:solidFill>
                      <a:srgbClr val="008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Q: 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矿池（</a:t>
                </a:r>
                <a:r>
                  <a:rPr lang="en-US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mining pool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）如何计算矿工的贡献比例？</a:t>
                </a:r>
                <a:endParaRPr lang="en-US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0" indent="0">
                  <a:spcAft>
                    <a:spcPts val="1200"/>
                  </a:spcAft>
                  <a:buNone/>
                </a:pPr>
                <a:endParaRPr lang="en-US" altLang="zh-CN" sz="10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0" indent="0">
                  <a:lnSpc>
                    <a:spcPct val="150000"/>
                  </a:lnSpc>
                  <a:spcBef>
                    <a:spcPts val="0"/>
                  </a:spcBef>
                  <a:spcAft>
                    <a:spcPts val="600"/>
                  </a:spcAft>
                  <a:buNone/>
                </a:pPr>
                <a:r>
                  <a:rPr lang="zh-CN" altLang="en-US" sz="22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   部分工作量证明机制（</a:t>
                </a:r>
                <a:r>
                  <a:rPr lang="en-US" altLang="zh-CN" sz="22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partial proof of work, PPoW</a:t>
                </a:r>
                <a:r>
                  <a:rPr lang="zh-CN" altLang="en-US" sz="22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）</a:t>
                </a:r>
                <a:endParaRPr lang="en-US" altLang="zh-CN" sz="22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457200" lvl="1" indent="0">
                  <a:lnSpc>
                    <a:spcPct val="150000"/>
                  </a:lnSpc>
                  <a:spcBef>
                    <a:spcPts val="0"/>
                  </a:spcBef>
                  <a:spcAft>
                    <a:spcPts val="600"/>
                  </a:spcAft>
                  <a:buNone/>
                </a:pPr>
                <a:r>
                  <a:rPr lang="en-US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(1) </a:t>
                </a:r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系统挖矿难度为</a:t>
                </a:r>
                <a14:m>
                  <m:oMath xmlns:m="http://schemas.openxmlformats.org/officeDocument/2006/math">
                    <m:r>
                      <a:rPr lang="en-US" altLang="zh-CN" sz="2000" b="1" i="1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𝑫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 </m:t>
                    </m:r>
                  </m:oMath>
                </a14:m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，要求区块的</a:t>
                </a:r>
                <a:r>
                  <a:rPr lang="en-US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hash</a:t>
                </a:r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值前</a:t>
                </a:r>
                <a:r>
                  <a:rPr lang="en-US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n</a:t>
                </a:r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位为</a:t>
                </a:r>
                <a:r>
                  <a:rPr lang="en-US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		</a:t>
                </a:r>
              </a:p>
              <a:p>
                <a:pPr marL="1371600" lvl="3" indent="0">
                  <a:lnSpc>
                    <a:spcPct val="150000"/>
                  </a:lnSpc>
                  <a:spcBef>
                    <a:spcPts val="0"/>
                  </a:spcBef>
                  <a:spcAft>
                    <a:spcPts val="600"/>
                  </a:spcAft>
                  <a:buNone/>
                </a:pPr>
                <a:r>
                  <a:rPr lang="en-US" altLang="zh-CN" sz="1600" u="sng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000000000000000000000000000000000000</a:t>
                </a:r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……</a:t>
                </a:r>
              </a:p>
              <a:p>
                <a:pPr marL="914400" lvl="2" indent="0">
                  <a:lnSpc>
                    <a:spcPct val="150000"/>
                  </a:lnSpc>
                  <a:spcBef>
                    <a:spcPts val="0"/>
                  </a:spcBef>
                  <a:spcAft>
                    <a:spcPts val="600"/>
                  </a:spcAft>
                  <a:buNone/>
                </a:pPr>
                <a:r>
                  <a:rPr lang="en-US" altLang="zh-CN" sz="18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                                 </a:t>
                </a:r>
                <a:r>
                  <a:rPr lang="en-US" altLang="zh-CN" sz="1800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n</a:t>
                </a:r>
                <a:r>
                  <a:rPr lang="zh-CN" altLang="en-US" sz="1800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位</a:t>
                </a:r>
                <a:endParaRPr lang="en-US" altLang="zh-CN" sz="18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457200" lvl="1" indent="0">
                  <a:lnSpc>
                    <a:spcPct val="150000"/>
                  </a:lnSpc>
                  <a:spcBef>
                    <a:spcPts val="0"/>
                  </a:spcBef>
                  <a:spcAft>
                    <a:spcPts val="600"/>
                  </a:spcAft>
                  <a:buNone/>
                </a:pPr>
                <a:r>
                  <a:rPr lang="en-US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(2) </a:t>
                </a:r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矿池挖矿难度为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b="1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2000" b="1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𝑫</m:t>
                        </m:r>
                      </m:e>
                      <m:sup>
                        <m:r>
                          <a:rPr lang="en-US" altLang="zh-CN" sz="2000" b="1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′</m:t>
                        </m:r>
                      </m:sup>
                    </m:sSup>
                  </m:oMath>
                </a14:m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，要求区块的</a:t>
                </a:r>
                <a:r>
                  <a:rPr lang="en-US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hash</a:t>
                </a:r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值前</a:t>
                </a:r>
                <a:r>
                  <a:rPr lang="en-US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m</a:t>
                </a:r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位为</a:t>
                </a:r>
                <a:r>
                  <a:rPr lang="en-US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</a:t>
                </a: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	</a:t>
                </a:r>
                <a:endParaRPr lang="en-US" altLang="zh-CN" dirty="0">
                  <a:latin typeface="+mn-lt"/>
                  <a:ea typeface="微软雅黑" panose="020B0503020204020204" pitchFamily="34" charset="-122"/>
                </a:endParaRPr>
              </a:p>
              <a:p>
                <a:pPr marL="1371600" lvl="3" indent="0">
                  <a:lnSpc>
                    <a:spcPct val="150000"/>
                  </a:lnSpc>
                  <a:spcBef>
                    <a:spcPts val="0"/>
                  </a:spcBef>
                  <a:spcAft>
                    <a:spcPts val="600"/>
                  </a:spcAft>
                  <a:buNone/>
                </a:pPr>
                <a:r>
                  <a:rPr lang="en-US" altLang="zh-CN" sz="1600" u="sng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000000000000000000000000000000</a:t>
                </a:r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……</a:t>
                </a:r>
              </a:p>
              <a:p>
                <a:pPr marL="914400" lvl="2" indent="0">
                  <a:lnSpc>
                    <a:spcPct val="150000"/>
                  </a:lnSpc>
                  <a:spcBef>
                    <a:spcPts val="0"/>
                  </a:spcBef>
                  <a:spcAft>
                    <a:spcPts val="600"/>
                  </a:spcAft>
                  <a:buNone/>
                </a:pPr>
                <a:r>
                  <a:rPr lang="en-US" altLang="zh-CN" sz="1800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                                m</a:t>
                </a:r>
                <a:r>
                  <a:rPr lang="zh-CN" altLang="en-US" sz="1800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位</a:t>
                </a:r>
                <a:endParaRPr lang="en-US" altLang="zh-CN" sz="18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0" indent="0">
                  <a:lnSpc>
                    <a:spcPct val="150000"/>
                  </a:lnSpc>
                  <a:spcBef>
                    <a:spcPts val="0"/>
                  </a:spcBef>
                  <a:spcAft>
                    <a:spcPts val="600"/>
                  </a:spcAft>
                  <a:buNone/>
                </a:pPr>
                <a:r>
                  <a:rPr lang="zh-CN" altLang="en-US" sz="22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    矿工提交符合（</a:t>
                </a:r>
                <a:r>
                  <a:rPr lang="en-US" altLang="zh-CN" sz="22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</a:t>
                </a:r>
                <a:r>
                  <a:rPr lang="zh-CN" altLang="en-US" sz="22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）的 </a:t>
                </a:r>
                <a:r>
                  <a:rPr lang="en-US" altLang="zh-CN" sz="2200" b="1" dirty="0" err="1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PPoW</a:t>
                </a:r>
                <a:r>
                  <a:rPr lang="zh-CN" altLang="en-US" sz="22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22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以核算其贡献比例。</a:t>
                </a:r>
                <a:endParaRPr lang="en-US" altLang="zh-CN" sz="22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2" name="内容占位符 1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082925"/>
                <a:ext cx="7886700" cy="5110521"/>
              </a:xfrm>
              <a:blipFill rotWithShape="1">
                <a:blip r:embed="rId3"/>
                <a:stretch>
                  <a:fillRect t="-5" b="-8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区块截留攻击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7054702" y="5136552"/>
                <a:ext cx="189791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1800" b="1" dirty="0">
                    <a:solidFill>
                      <a:schemeClr val="tx1"/>
                    </a:solidFill>
                    <a:ea typeface="微软雅黑" panose="020B0503020204020204" pitchFamily="34" charset="-122"/>
                  </a:rPr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800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1800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𝑫</m:t>
                        </m:r>
                      </m:e>
                      <m:sup>
                        <m:r>
                          <a:rPr lang="en-US" altLang="zh-CN" sz="1800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altLang="zh-CN" sz="1800" b="1" dirty="0">
                    <a:solidFill>
                      <a:schemeClr val="tx1"/>
                    </a:solidFill>
                    <a:ea typeface="微软雅黑" panose="020B0503020204020204" pitchFamily="34" charset="-122"/>
                  </a:rPr>
                  <a:t> &lt; </a:t>
                </a:r>
                <a14:m>
                  <m:oMath xmlns:m="http://schemas.openxmlformats.org/officeDocument/2006/math">
                    <m:r>
                      <a:rPr lang="en-US" altLang="zh-CN" sz="1800" b="1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𝑫</m:t>
                    </m:r>
                  </m:oMath>
                </a14:m>
                <a:r>
                  <a:rPr lang="en-US" altLang="zh-CN" sz="1800" b="1" dirty="0">
                    <a:solidFill>
                      <a:schemeClr val="tx1"/>
                    </a:solidFill>
                    <a:ea typeface="微软雅黑" panose="020B0503020204020204" pitchFamily="34" charset="-122"/>
                  </a:rPr>
                  <a:t> </a:t>
                </a:r>
                <a:r>
                  <a:rPr lang="zh-CN" altLang="en-US" sz="1800" b="1" dirty="0">
                    <a:solidFill>
                      <a:schemeClr val="tx1"/>
                    </a:solidFill>
                    <a:ea typeface="微软雅黑" panose="020B0503020204020204" pitchFamily="34" charset="-122"/>
                  </a:rPr>
                  <a:t>，</a:t>
                </a:r>
                <a:r>
                  <a:rPr lang="en-US" altLang="zh-CN" sz="1800" b="1" dirty="0">
                    <a:solidFill>
                      <a:schemeClr val="tx1"/>
                    </a:solidFill>
                    <a:ea typeface="微软雅黑" panose="020B0503020204020204" pitchFamily="34" charset="-122"/>
                  </a:rPr>
                  <a:t>m &lt; n</a:t>
                </a:r>
                <a:r>
                  <a:rPr lang="zh-CN" altLang="en-US" sz="1800" b="1" dirty="0">
                    <a:solidFill>
                      <a:schemeClr val="tx1"/>
                    </a:solidFill>
                    <a:ea typeface="微软雅黑" panose="020B0503020204020204" pitchFamily="34" charset="-122"/>
                  </a:rPr>
                  <a:t>）</a:t>
                </a:r>
                <a:endParaRPr lang="zh-CN" altLang="en-US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4702" y="5136552"/>
                <a:ext cx="1897912" cy="369332"/>
              </a:xfrm>
              <a:prstGeom prst="rect">
                <a:avLst/>
              </a:prstGeom>
              <a:blipFill rotWithShape="1">
                <a:blip r:embed="rId4"/>
                <a:stretch>
                  <a:fillRect l="-26" t="-10" r="20" b="1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  <p:sp>
        <p:nvSpPr>
          <p:cNvPr id="8" name="对话气泡: 椭圆形 7"/>
          <p:cNvSpPr/>
          <p:nvPr/>
        </p:nvSpPr>
        <p:spPr bwMode="auto">
          <a:xfrm>
            <a:off x="7574080" y="2479338"/>
            <a:ext cx="1378534" cy="369332"/>
          </a:xfrm>
          <a:prstGeom prst="wedgeEllipseCallout">
            <a:avLst>
              <a:gd name="adj1" fmla="val -63348"/>
              <a:gd name="adj2" fmla="val 32805"/>
            </a:avLst>
          </a:prstGeom>
          <a:solidFill>
            <a:schemeClr val="tx2">
              <a:lumMod val="20000"/>
              <a:lumOff val="8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完整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PoW</a:t>
            </a:r>
            <a:endParaRPr kumimoji="0" lang="zh-CN" altLang="en-US" sz="1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  <p:sp>
        <p:nvSpPr>
          <p:cNvPr id="9" name="对话气泡: 椭圆形 8"/>
          <p:cNvSpPr/>
          <p:nvPr/>
        </p:nvSpPr>
        <p:spPr bwMode="auto">
          <a:xfrm>
            <a:off x="7574080" y="4119796"/>
            <a:ext cx="1378534" cy="369332"/>
          </a:xfrm>
          <a:prstGeom prst="wedgeEllipseCallout">
            <a:avLst>
              <a:gd name="adj1" fmla="val -63348"/>
              <a:gd name="adj2" fmla="val 32805"/>
            </a:avLst>
          </a:prstGeom>
          <a:solidFill>
            <a:schemeClr val="tx2">
              <a:lumMod val="20000"/>
              <a:lumOff val="8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PPoW</a:t>
            </a:r>
            <a:endParaRPr kumimoji="0" lang="zh-CN" altLang="en-US" sz="1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352015" y="102918"/>
            <a:ext cx="7886700" cy="854073"/>
          </a:xfrm>
        </p:spPr>
        <p:txBody>
          <a:bodyPr/>
          <a:lstStyle/>
          <a:p>
            <a:r>
              <a:rPr lang="zh-CN" altLang="en-US" dirty="0"/>
              <a:t>为什么我们说区块链还不是很安全？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47395" y="1847850"/>
            <a:ext cx="7949565" cy="1310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275"/>
              </a:lnSpc>
              <a:spcBef>
                <a:spcPts val="0"/>
              </a:spcBef>
              <a:spcAft>
                <a:spcPts val="0"/>
              </a:spcAft>
            </a:pPr>
            <a:r>
              <a:rPr sz="4000" b="1" dirty="0">
                <a:solidFill>
                  <a:srgbClr val="C00000"/>
                </a:solidFill>
                <a:latin typeface="FVGIDM+MicrosoftYaHei-Bold" panose="020B0703020204020201"/>
                <a:cs typeface="FVGIDM+MicrosoftYaHei-Bold" panose="020B0703020204020201"/>
              </a:rPr>
              <a:t>区块链</a:t>
            </a:r>
            <a:r>
              <a:rPr sz="4000" b="1" spc="201" dirty="0">
                <a:solidFill>
                  <a:srgbClr val="C00000"/>
                </a:solidFill>
                <a:latin typeface="Times New Roman" panose="02020503050405090304"/>
                <a:cs typeface="Times New Roman" panose="02020503050405090304"/>
              </a:rPr>
              <a:t> </a:t>
            </a:r>
            <a:r>
              <a:rPr sz="2800" dirty="0">
                <a:solidFill>
                  <a:srgbClr val="000000"/>
                </a:solidFill>
                <a:latin typeface="UHEBJO+MicrosoftYaHei" panose="020B0503020204020204"/>
                <a:cs typeface="UHEBJO+MicrosoftYaHei" panose="020B0503020204020204"/>
              </a:rPr>
              <a:t>的安全现状：</a:t>
            </a:r>
            <a:r>
              <a:rPr sz="6000" b="1" baseline="8000" dirty="0">
                <a:solidFill>
                  <a:srgbClr val="C00000"/>
                </a:solidFill>
                <a:latin typeface="FVGIDM+MicrosoftYaHei-Bold" panose="020B0703020204020201"/>
                <a:cs typeface="FVGIDM+MicrosoftYaHei-Bold" panose="020B0703020204020201"/>
              </a:rPr>
              <a:t>黑客的提款机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375" y="3272155"/>
            <a:ext cx="6534785" cy="2173605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204097" y="253690"/>
            <a:ext cx="7886700" cy="854073"/>
          </a:xfrm>
        </p:spPr>
        <p:txBody>
          <a:bodyPr>
            <a:normAutofit/>
          </a:bodyPr>
          <a:lstStyle/>
          <a:p>
            <a:r>
              <a:rPr lang="zh-CN" altLang="en-US" dirty="0"/>
              <a:t>区块截留攻击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59963"/>
            <a:ext cx="9144000" cy="4572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 bwMode="auto">
          <a:xfrm>
            <a:off x="6113721" y="3891516"/>
            <a:ext cx="2668772" cy="308344"/>
          </a:xfrm>
          <a:prstGeom prst="rect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628649" y="1224076"/>
            <a:ext cx="8104533" cy="511052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区块截留攻击（</a:t>
            </a:r>
            <a:r>
              <a:rPr lang="en-US" altLang="zh-CN" dirty="0"/>
              <a:t> Block Withholding Attack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2400" dirty="0"/>
              <a:t>攻击者只发送 </a:t>
            </a:r>
            <a:r>
              <a:rPr lang="en-US" altLang="zh-CN" sz="2400" b="1" dirty="0" err="1"/>
              <a:t>PPoW</a:t>
            </a:r>
            <a:r>
              <a:rPr lang="zh-CN" altLang="en-US" sz="2400" b="1" dirty="0"/>
              <a:t> </a:t>
            </a:r>
            <a:r>
              <a:rPr lang="zh-CN" altLang="en-US" sz="2400" dirty="0"/>
              <a:t>给矿池管理员， 当发现完整 </a:t>
            </a:r>
            <a:r>
              <a:rPr lang="en-US" altLang="zh-CN" sz="2400" dirty="0" err="1"/>
              <a:t>PoW</a:t>
            </a:r>
            <a:r>
              <a:rPr lang="zh-CN" altLang="en-US" sz="2400" dirty="0"/>
              <a:t>时就将其抛弃。</a:t>
            </a:r>
            <a:endParaRPr lang="en-US" altLang="zh-CN" sz="2400" dirty="0"/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u"/>
            </a:pPr>
            <a:endParaRPr lang="en-US" altLang="zh-CN" sz="2400" dirty="0"/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2400" dirty="0"/>
              <a:t>其他人找到完整答案时，攻击者会收到一定份额的奖励，但他并未对该矿池提供任何实质贡献。</a:t>
            </a:r>
          </a:p>
          <a:p>
            <a:endParaRPr lang="en-US" altLang="zh-CN" sz="2400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区块截留攻击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Block Withholding Attack</a:t>
            </a:r>
            <a:r>
              <a:rPr lang="zh-CN" altLang="en-US"/>
              <a:t>（区块截留攻击）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区块截留攻击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562" y="1786717"/>
            <a:ext cx="7357565" cy="454788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假设系统中有两个矿池，其算力分布如下：</a:t>
            </a:r>
            <a:endParaRPr lang="en-US" altLang="zh-CN" sz="1600" dirty="0"/>
          </a:p>
          <a:p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区块截留攻击</a:t>
            </a:r>
          </a:p>
        </p:txBody>
      </p:sp>
      <p:graphicFrame>
        <p:nvGraphicFramePr>
          <p:cNvPr id="5" name="表格 4"/>
          <p:cNvGraphicFramePr>
            <a:graphicFrameLocks noGrp="1"/>
          </p:cNvGraphicFramePr>
          <p:nvPr/>
        </p:nvGraphicFramePr>
        <p:xfrm>
          <a:off x="628650" y="2324276"/>
          <a:ext cx="8128000" cy="1535957"/>
        </p:xfrm>
        <a:graphic>
          <a:graphicData uri="http://schemas.openxmlformats.org/drawingml/2006/table">
            <a:tbl>
              <a:tblPr firstRow="1" bandRow="1">
                <a:tableStyleId>{ED083AE6-46FA-4A59-8FB0-9F97EB10719F}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167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344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77121"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矿池</a:t>
                      </a:r>
                      <a:r>
                        <a:rPr lang="en-US" altLang="zh-CN" dirty="0"/>
                        <a:t>A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/>
                        <a:t>矿池</a:t>
                      </a:r>
                      <a:r>
                        <a:rPr lang="en-US" altLang="zh-CN" dirty="0"/>
                        <a:t>B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other</a:t>
                      </a:r>
                      <a:endParaRPr lang="en-US" altLang="zh-CN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total</a:t>
                      </a:r>
                      <a:endParaRPr lang="en-US" altLang="zh-CN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9418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算力占比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50305040509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dirty="0"/>
                        <a:t>30%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50305040509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dirty="0"/>
                        <a:t>30%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50305040509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dirty="0"/>
                        <a:t>40%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50305040509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dirty="0">
                          <a:latin typeface="+mn-lt"/>
                          <a:ea typeface="微软雅黑" panose="020B0503020204020204" pitchFamily="34" charset="-122"/>
                          <a:cs typeface="Times New Roman" panose="02020503050405090304" pitchFamily="18" charset="0"/>
                        </a:rPr>
                        <a:t>100%</a:t>
                      </a:r>
                      <a:endParaRPr lang="zh-CN" altLang="en-US" dirty="0">
                        <a:latin typeface="+mn-lt"/>
                        <a:ea typeface="微软雅黑" panose="020B0503020204020204" pitchFamily="34" charset="-122"/>
                        <a:cs typeface="Times New Roman" panose="0202050305040509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9418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挖矿奖励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50305040509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503050405090304" pitchFamily="18" charset="0"/>
                        </a:rPr>
                        <a:t>0.3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50305040509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dirty="0"/>
                        <a:t>0.3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50305040509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dirty="0"/>
                        <a:t>0.4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50305040509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dirty="0">
                          <a:latin typeface="+mn-lt"/>
                          <a:ea typeface="微软雅黑" panose="020B0503020204020204" pitchFamily="34" charset="-122"/>
                          <a:cs typeface="Times New Roman" panose="02020503050405090304" pitchFamily="18" charset="0"/>
                        </a:rPr>
                        <a:t>1</a:t>
                      </a:r>
                      <a:endParaRPr lang="zh-CN" altLang="en-US" dirty="0">
                        <a:latin typeface="+mn-lt"/>
                        <a:ea typeface="微软雅黑" panose="020B0503020204020204" pitchFamily="34" charset="-122"/>
                        <a:cs typeface="Times New Roman" panose="0202050305040509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" name="文本框 5"/>
          <p:cNvSpPr txBox="1"/>
          <p:nvPr/>
        </p:nvSpPr>
        <p:spPr>
          <a:xfrm>
            <a:off x="1039092" y="4447309"/>
            <a:ext cx="6807736" cy="11344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矿池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分配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10%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的算力加入矿池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（卧底）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该部分算力进入矿池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实行区块截留攻击</a:t>
            </a:r>
            <a:endParaRPr lang="zh-CN" altLang="en-US" sz="2400" dirty="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628650" y="1224076"/>
            <a:ext cx="7886700" cy="988328"/>
          </a:xfrm>
        </p:spPr>
        <p:txBody>
          <a:bodyPr>
            <a:norm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矿池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分配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10%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的算力加入矿池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，系统目前算力分布如下：</a:t>
            </a:r>
          </a:p>
          <a:p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区块截留攻击</a:t>
            </a:r>
          </a:p>
        </p:txBody>
      </p:sp>
      <p:graphicFrame>
        <p:nvGraphicFramePr>
          <p:cNvPr id="7" name="表格 6"/>
          <p:cNvGraphicFramePr>
            <a:graphicFrameLocks noGrp="1"/>
          </p:cNvGraphicFramePr>
          <p:nvPr/>
        </p:nvGraphicFramePr>
        <p:xfrm>
          <a:off x="628650" y="2220125"/>
          <a:ext cx="8128000" cy="1535957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167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344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77121"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矿池</a:t>
                      </a:r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zh-CN" altLang="en-US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矿池</a:t>
                      </a:r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zh-CN" altLang="en-US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other</a:t>
                      </a:r>
                      <a:endParaRPr lang="en-US" altLang="zh-CN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total</a:t>
                      </a:r>
                      <a:endParaRPr lang="en-US" altLang="zh-CN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9418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原算力占比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50305040509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dirty="0"/>
                        <a:t>30%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50305040509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dirty="0"/>
                        <a:t>30%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50305040509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dirty="0"/>
                        <a:t>40%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50305040509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dirty="0"/>
                        <a:t>100%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50305040509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9418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名义算力占比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50305040509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dirty="0"/>
                        <a:t>20%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50305040509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40%</a:t>
                      </a:r>
                      <a:endParaRPr lang="zh-CN" altLang="en-US" dirty="0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50305040509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dirty="0"/>
                        <a:t>40%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50305040509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dirty="0"/>
                        <a:t>100%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50305040509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9" name="文本框 8"/>
          <p:cNvSpPr txBox="1"/>
          <p:nvPr/>
        </p:nvSpPr>
        <p:spPr>
          <a:xfrm>
            <a:off x="3647092" y="2956407"/>
            <a:ext cx="6286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10%</a:t>
            </a:r>
            <a:endParaRPr lang="zh-CN" altLang="en-US" sz="1600" b="1" dirty="0">
              <a:solidFill>
                <a:srgbClr val="008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0" name="直接箭头连接符 9"/>
          <p:cNvCxnSpPr/>
          <p:nvPr/>
        </p:nvCxnSpPr>
        <p:spPr>
          <a:xfrm flipV="1">
            <a:off x="3581730" y="3259711"/>
            <a:ext cx="635808" cy="772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/>
              <p:cNvSpPr txBox="1"/>
              <p:nvPr/>
            </p:nvSpPr>
            <p:spPr>
              <a:xfrm>
                <a:off x="1558419" y="4550564"/>
                <a:ext cx="6234666" cy="15979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矿池</a:t>
                </a:r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收益情况：</a:t>
                </a:r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lvl="1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Pr>
                        <m:num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2</m:t>
                          </m:r>
                          <m:r>
                            <a:rPr lang="en-US" altLang="zh-CN" sz="240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0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%</m:t>
                          </m:r>
                        </m:num>
                        <m:den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9</m:t>
                          </m:r>
                          <m:r>
                            <a:rPr lang="en-US" altLang="zh-CN" sz="240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0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%</m:t>
                          </m:r>
                        </m:den>
                      </m:f>
                      <m:r>
                        <a:rPr lang="en-US" altLang="zh-CN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num>
                        <m:den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40</m:t>
                          </m:r>
                        </m:den>
                      </m:f>
                      <m:r>
                        <a:rPr lang="en-US" altLang="zh-CN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30%</m:t>
                          </m:r>
                        </m:num>
                        <m:den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90%</m:t>
                          </m:r>
                        </m:den>
                      </m:f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=0.30555&gt;0.3 </m:t>
                      </m:r>
                    </m:oMath>
                  </m:oMathPara>
                </a14:m>
                <a:endPara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2" name="文本框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8419" y="4550564"/>
                <a:ext cx="6234666" cy="1597938"/>
              </a:xfrm>
              <a:prstGeom prst="rect">
                <a:avLst/>
              </a:prstGeom>
              <a:blipFill rotWithShape="1">
                <a:blip r:embed="rId3"/>
                <a:stretch>
                  <a:fillRect l="-2" t="-10" r="6" b="2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  <p:sp>
        <p:nvSpPr>
          <p:cNvPr id="13" name="文本框 12"/>
          <p:cNvSpPr txBox="1"/>
          <p:nvPr/>
        </p:nvSpPr>
        <p:spPr>
          <a:xfrm>
            <a:off x="1897266" y="6160084"/>
            <a:ext cx="11416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rgbClr val="008000"/>
                </a:solidFill>
              </a:rPr>
              <a:t>A</a:t>
            </a:r>
            <a:r>
              <a:rPr lang="zh-CN" altLang="en-US" sz="1600" dirty="0">
                <a:solidFill>
                  <a:srgbClr val="008000"/>
                </a:solidFill>
              </a:rPr>
              <a:t>矿池挖矿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3134131" y="6160084"/>
            <a:ext cx="11416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rgbClr val="008000"/>
                </a:solidFill>
              </a:rPr>
              <a:t>B</a:t>
            </a:r>
            <a:r>
              <a:rPr lang="zh-CN" altLang="en-US" sz="1600" dirty="0">
                <a:solidFill>
                  <a:srgbClr val="008000"/>
                </a:solidFill>
              </a:rPr>
              <a:t>矿池分配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6197724" y="6062060"/>
            <a:ext cx="27954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获得高于诚实挖矿的奖励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628650" y="3913614"/>
          <a:ext cx="8128000" cy="479418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167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344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79418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实际算力占比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50305040509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dirty="0"/>
                        <a:t>20%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50305040509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dirty="0"/>
                        <a:t>30%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50305040509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dirty="0"/>
                        <a:t>40%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50305040509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b="1" dirty="0"/>
                        <a:t>90%</a:t>
                      </a:r>
                      <a:endParaRPr lang="zh-CN" altLang="en-US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50305040509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5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区块截留攻击</a:t>
            </a:r>
          </a:p>
        </p:txBody>
      </p:sp>
      <p:sp>
        <p:nvSpPr>
          <p:cNvPr id="5" name="矩形 4"/>
          <p:cNvSpPr/>
          <p:nvPr/>
        </p:nvSpPr>
        <p:spPr>
          <a:xfrm>
            <a:off x="1181829" y="6333800"/>
            <a:ext cx="779205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 err="1"/>
              <a:t>Luu</a:t>
            </a:r>
            <a:r>
              <a:rPr lang="en-US" altLang="zh-CN" sz="1200" dirty="0"/>
              <a:t> L, </a:t>
            </a:r>
            <a:r>
              <a:rPr lang="en-US" altLang="zh-CN" sz="1200" dirty="0" err="1"/>
              <a:t>Saha</a:t>
            </a:r>
            <a:r>
              <a:rPr lang="en-US" altLang="zh-CN" sz="1200" dirty="0"/>
              <a:t> R, </a:t>
            </a:r>
            <a:r>
              <a:rPr lang="en-US" altLang="zh-CN" sz="1200" dirty="0" err="1"/>
              <a:t>Parameshwaran</a:t>
            </a:r>
            <a:r>
              <a:rPr lang="en-US" altLang="zh-CN" sz="1200" dirty="0"/>
              <a:t> I, et al. On power splitting games in distributed computation: The case of bitcoin pooled mining[C]//2015 IEEE 28th Computer Security Foundations Symposium. IEEE, 2015: 397-411.</a:t>
            </a:r>
            <a:endParaRPr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AutoShape 2"/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7" name="AutoShape 4"/>
          <p:cNvSpPr>
            <a:spLocks noChangeAspect="1" noChangeArrowheads="1"/>
          </p:cNvSpPr>
          <p:nvPr/>
        </p:nvSpPr>
        <p:spPr bwMode="auto">
          <a:xfrm>
            <a:off x="4572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9" name="图片 8" descr="图表&#10;&#10;描述已自动生成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2624" y="1083642"/>
            <a:ext cx="5238750" cy="4429125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1319245" y="5528503"/>
            <a:ext cx="751721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Fig : The attacker’s extra reward (ΔR) in the scenario where the whole network is considered as one public pool. </a:t>
            </a:r>
            <a:endParaRPr lang="zh-CN" altLang="en-US" dirty="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zh-CN" altLang="en-US" sz="2600" b="1" dirty="0"/>
              <a:t>思考：</a:t>
            </a:r>
            <a:endParaRPr lang="en-US" altLang="zh-CN" sz="2600" b="1" dirty="0"/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200" b="1" dirty="0"/>
              <a:t>出块奖励是一定的，那么矿池</a:t>
            </a:r>
            <a:r>
              <a:rPr lang="en-US" altLang="zh-CN" sz="2200" b="1" dirty="0"/>
              <a:t>A</a:t>
            </a:r>
            <a:r>
              <a:rPr lang="zh-CN" altLang="en-US" sz="2200" b="1" dirty="0"/>
              <a:t>的额外收益是从哪获取的？谁会遭受损失？还有谁会受益？</a:t>
            </a:r>
            <a:endParaRPr lang="en-US" altLang="zh-CN" sz="2200" b="1" dirty="0"/>
          </a:p>
          <a:p>
            <a:pPr marL="850900" lvl="1">
              <a:lnSpc>
                <a:spcPct val="150000"/>
              </a:lnSpc>
            </a:pPr>
            <a:r>
              <a:rPr lang="zh-CN" altLang="en-US" sz="2000" dirty="0"/>
              <a:t>根据计算可知，矿池</a:t>
            </a:r>
            <a:r>
              <a:rPr lang="en-US" altLang="zh-CN" sz="2000" dirty="0"/>
              <a:t>A</a:t>
            </a:r>
            <a:r>
              <a:rPr lang="zh-CN" altLang="en-US" sz="2000" dirty="0"/>
              <a:t>会获得额外收益；遭受攻击的矿池</a:t>
            </a:r>
            <a:r>
              <a:rPr lang="en-US" altLang="zh-CN" sz="2000" dirty="0"/>
              <a:t>B</a:t>
            </a:r>
            <a:r>
              <a:rPr lang="zh-CN" altLang="en-US" sz="2000" dirty="0"/>
              <a:t>会受到一定损失。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200" b="1" dirty="0"/>
              <a:t>各大矿池间是否有发生区块截留攻击？</a:t>
            </a:r>
            <a:endParaRPr lang="en-US" altLang="zh-CN" sz="2200" b="1" dirty="0"/>
          </a:p>
          <a:p>
            <a:pPr marL="850900" lvl="1">
              <a:lnSpc>
                <a:spcPct val="150000"/>
              </a:lnSpc>
            </a:pPr>
            <a:r>
              <a:rPr lang="en-US" altLang="zh-CN" sz="2000" dirty="0"/>
              <a:t>2014</a:t>
            </a:r>
            <a:r>
              <a:rPr lang="zh-CN" altLang="en-US" sz="2000" dirty="0"/>
              <a:t>年的时候发生过一定规模的区块截留攻击，</a:t>
            </a:r>
            <a:r>
              <a:rPr lang="en-US" altLang="zh-CN" sz="2000" dirty="0"/>
              <a:t>Eligius</a:t>
            </a:r>
            <a:r>
              <a:rPr lang="zh-CN" altLang="en-US" sz="2000" dirty="0"/>
              <a:t>矿池因此损失了约</a:t>
            </a:r>
            <a:r>
              <a:rPr lang="en-US" altLang="zh-CN" sz="2000" dirty="0"/>
              <a:t>300BTC</a:t>
            </a:r>
            <a:r>
              <a:rPr lang="zh-CN" altLang="en-US" sz="2000" dirty="0"/>
              <a:t>。</a:t>
            </a:r>
            <a:endParaRPr lang="en-US" altLang="zh-CN" sz="2000" dirty="0"/>
          </a:p>
          <a:p>
            <a:pPr marL="850900" lvl="1">
              <a:lnSpc>
                <a:spcPct val="150000"/>
              </a:lnSpc>
            </a:pPr>
            <a:r>
              <a:rPr lang="zh-CN" altLang="en-US" sz="2000" dirty="0"/>
              <a:t>若矿池同时互相发动攻击，双方收益都会下降。为了避免收益下降，矿池间就形成了“互不侵犯”的默契。所以目前没有大规模发生攻击。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区块截留攻击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11"/>
              <p:cNvSpPr txBox="1"/>
              <p:nvPr/>
            </p:nvSpPr>
            <p:spPr>
              <a:xfrm>
                <a:off x="3853326" y="494164"/>
                <a:ext cx="4237471" cy="12214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矿池</a:t>
                </a: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收益情况：</a:t>
                </a:r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lvl="1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2</m:t>
                          </m:r>
                          <m:r>
                            <a:rPr lang="en-US" altLang="zh-CN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0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%</m:t>
                          </m:r>
                        </m:num>
                        <m:den>
                          <m:r>
                            <a:rPr lang="en-US" altLang="zh-CN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9</m:t>
                          </m:r>
                          <m:r>
                            <a:rPr lang="en-US" altLang="zh-CN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0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%</m:t>
                          </m:r>
                        </m:den>
                      </m:f>
                      <m:r>
                        <a:rPr lang="en-US" altLang="zh-C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40</m:t>
                          </m:r>
                        </m:den>
                      </m:f>
                      <m:r>
                        <a:rPr lang="en-US" altLang="zh-C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altLang="zh-CN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30%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90%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=0.30555&gt;0.3 </m:t>
                      </m:r>
                    </m:oMath>
                  </m:oMathPara>
                </a14:m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4" name="文本框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3326" y="494164"/>
                <a:ext cx="4237471" cy="1221488"/>
              </a:xfrm>
              <a:prstGeom prst="rect">
                <a:avLst/>
              </a:prstGeom>
              <a:blipFill rotWithShape="1">
                <a:blip r:embed="rId3"/>
                <a:stretch>
                  <a:fillRect l="-3" t="-11" r="6" b="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628649" y="1224076"/>
            <a:ext cx="8360606" cy="5110521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zh-CN" altLang="en-US" sz="2400" dirty="0"/>
              <a:t>以太坊在 </a:t>
            </a:r>
            <a:r>
              <a:rPr lang="en-US" altLang="zh-CN" sz="2400" dirty="0"/>
              <a:t>2016</a:t>
            </a:r>
            <a:r>
              <a:rPr lang="zh-CN" altLang="en-US" sz="2400" dirty="0"/>
              <a:t> 年 </a:t>
            </a:r>
            <a:r>
              <a:rPr lang="en-US" altLang="zh-CN" sz="2400" dirty="0"/>
              <a:t>9</a:t>
            </a:r>
            <a:r>
              <a:rPr lang="zh-CN" altLang="en-US" sz="2400" dirty="0"/>
              <a:t> 月和 </a:t>
            </a:r>
            <a:r>
              <a:rPr lang="en-US" altLang="zh-CN" sz="2400" dirty="0"/>
              <a:t>10</a:t>
            </a:r>
            <a:r>
              <a:rPr lang="zh-CN" altLang="en-US" sz="2400" dirty="0"/>
              <a:t> 月遭受一连串的 </a:t>
            </a:r>
            <a:r>
              <a:rPr lang="en-US" altLang="zh-CN" sz="2400" dirty="0" err="1"/>
              <a:t>DoS</a:t>
            </a:r>
            <a:r>
              <a:rPr lang="zh-CN" altLang="en-US" sz="2400" dirty="0"/>
              <a:t> 攻击：</a:t>
            </a:r>
            <a:endParaRPr lang="en-US" altLang="zh-CN" sz="2400" dirty="0"/>
          </a:p>
          <a:p>
            <a:pPr lvl="1">
              <a:lnSpc>
                <a:spcPct val="120000"/>
              </a:lnSpc>
              <a:spcAft>
                <a:spcPts val="1200"/>
              </a:spcAft>
            </a:pPr>
            <a:r>
              <a:rPr lang="zh-CN" altLang="en-US" sz="2000" dirty="0"/>
              <a:t>攻击者在以太坊网络内以非常低的成本创建了</a:t>
            </a:r>
            <a:r>
              <a:rPr lang="en-US" altLang="zh-CN" sz="2000" dirty="0"/>
              <a:t>1900</a:t>
            </a:r>
            <a:r>
              <a:rPr lang="zh-CN" altLang="en-US" sz="2000" dirty="0"/>
              <a:t>万个空账户</a:t>
            </a:r>
            <a:endParaRPr lang="en-US" altLang="zh-CN" sz="2000" dirty="0"/>
          </a:p>
          <a:p>
            <a:pPr lvl="1">
              <a:lnSpc>
                <a:spcPct val="120000"/>
              </a:lnSpc>
              <a:spcAft>
                <a:spcPts val="1200"/>
              </a:spcAft>
            </a:pPr>
            <a:r>
              <a:rPr lang="zh-CN" altLang="en-US" sz="2000" dirty="0"/>
              <a:t>空帐户会浪费硬盘空间，增加同步时间并减慢处理时间</a:t>
            </a:r>
            <a:endParaRPr lang="en-US" altLang="zh-CN" sz="2000" dirty="0"/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zh-CN" altLang="en-US" sz="2400" dirty="0"/>
              <a:t>为了解决该问题，以太坊进行了一次硬分叉。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204097" y="158219"/>
            <a:ext cx="7886700" cy="854073"/>
          </a:xfrm>
        </p:spPr>
        <p:txBody>
          <a:bodyPr>
            <a:normAutofit/>
          </a:bodyPr>
          <a:lstStyle/>
          <a:p>
            <a:r>
              <a:rPr lang="zh-CN" altLang="en-US" dirty="0"/>
              <a:t>以太坊空账户 </a:t>
            </a:r>
            <a:r>
              <a:rPr lang="en-US" altLang="zh-CN" dirty="0" err="1"/>
              <a:t>DoS</a:t>
            </a:r>
            <a:r>
              <a:rPr lang="zh-CN" altLang="en-US" dirty="0"/>
              <a:t> 攻击</a:t>
            </a:r>
          </a:p>
        </p:txBody>
      </p:sp>
      <p:sp>
        <p:nvSpPr>
          <p:cNvPr id="5" name="AutoShape 2" descr="What is Ethereum?"/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0684" y="4045815"/>
            <a:ext cx="3667432" cy="206293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628650" y="1293746"/>
            <a:ext cx="7886700" cy="1048860"/>
          </a:xfrm>
        </p:spPr>
        <p:txBody>
          <a:bodyPr>
            <a:normAutofit fontScale="925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sz="2400" dirty="0"/>
              <a:t>以太坊中，执行智能合约花费 </a:t>
            </a:r>
            <a:r>
              <a:rPr lang="en-US" altLang="zh-CN" sz="2400" dirty="0"/>
              <a:t>= </a:t>
            </a:r>
            <a:r>
              <a:rPr lang="zh-CN" altLang="en-US" sz="2400" dirty="0"/>
              <a:t>消耗的</a:t>
            </a:r>
            <a:r>
              <a:rPr lang="en-US" altLang="zh-CN" sz="2400" dirty="0"/>
              <a:t>Gas</a:t>
            </a:r>
            <a:r>
              <a:rPr lang="zh-CN" altLang="en-US" sz="2400" dirty="0"/>
              <a:t>数量（</a:t>
            </a:r>
            <a:r>
              <a:rPr lang="en-US" altLang="zh-CN" sz="2400" dirty="0"/>
              <a:t>gas value</a:t>
            </a:r>
            <a:r>
              <a:rPr lang="zh-CN" altLang="en-US" sz="2400" dirty="0"/>
              <a:t>）</a:t>
            </a:r>
            <a:r>
              <a:rPr lang="en-US" altLang="zh-CN" sz="2400" dirty="0"/>
              <a:t>×  Gas</a:t>
            </a:r>
            <a:r>
              <a:rPr lang="zh-CN" altLang="en-US" sz="2400" dirty="0"/>
              <a:t>的价格（</a:t>
            </a:r>
            <a:r>
              <a:rPr lang="en-US" altLang="zh-CN" sz="2400" dirty="0"/>
              <a:t>gas price</a:t>
            </a:r>
            <a:r>
              <a:rPr lang="zh-CN" altLang="en-US" sz="2400" dirty="0"/>
              <a:t>）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以太坊空账户</a:t>
            </a:r>
            <a:r>
              <a:rPr lang="en-US" altLang="zh-CN" dirty="0"/>
              <a:t>DoS</a:t>
            </a:r>
            <a:r>
              <a:rPr lang="zh-CN" altLang="en-US" dirty="0"/>
              <a:t>攻击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3497167" y="5909937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（节选自以太坊黄皮书）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/>
          <a:srcRect t="3946"/>
          <a:stretch>
            <a:fillRect/>
          </a:stretch>
        </p:blipFill>
        <p:spPr>
          <a:xfrm>
            <a:off x="0" y="3009568"/>
            <a:ext cx="9144000" cy="2900369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20000"/>
              </a:lnSpc>
              <a:buNone/>
            </a:pPr>
            <a:r>
              <a:rPr lang="zh-CN" altLang="en-US" sz="2400" dirty="0"/>
              <a:t>智能合约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90204" pitchFamily="34" charset="0"/>
              </a:rPr>
              <a:t>“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90204" pitchFamily="34" charset="0"/>
              </a:rPr>
              <a:t>自毁函数”：</a:t>
            </a:r>
            <a:endParaRPr lang="zh-CN" altLang="en-US" sz="2400" dirty="0"/>
          </a:p>
          <a:p>
            <a:pPr marL="457200" lvl="1" indent="0" algn="ctr">
              <a:lnSpc>
                <a:spcPct val="120000"/>
              </a:lnSpc>
              <a:buNone/>
            </a:pPr>
            <a:r>
              <a:rPr lang="en-US" altLang="zh-CN" sz="2400" dirty="0" err="1"/>
              <a:t>selfdestruct</a:t>
            </a:r>
            <a:r>
              <a:rPr lang="en-US" altLang="zh-CN" sz="2400" dirty="0"/>
              <a:t>(address) </a:t>
            </a:r>
          </a:p>
          <a:p>
            <a:pPr marL="0" indent="-50800">
              <a:lnSpc>
                <a:spcPct val="120000"/>
              </a:lnSpc>
              <a:spcAft>
                <a:spcPts val="1200"/>
              </a:spcAft>
              <a:buNone/>
            </a:pPr>
            <a:r>
              <a:rPr lang="zh-CN" altLang="en-US" sz="2000" dirty="0"/>
              <a:t>作用：将合约销毁，并将余额转到一个指定账户     （若指定账户不存在，会创建一个新的空账户）</a:t>
            </a:r>
            <a:endParaRPr lang="en-US" altLang="zh-CN" sz="2000" dirty="0"/>
          </a:p>
          <a:p>
            <a:pPr>
              <a:lnSpc>
                <a:spcPct val="120000"/>
              </a:lnSpc>
            </a:pPr>
            <a:r>
              <a:rPr lang="zh-CN" altLang="en-US" sz="2000" dirty="0"/>
              <a:t>为了鼓励人们主动对不再使用的智能合约进行销毁，该函数的  </a:t>
            </a:r>
            <a:r>
              <a:rPr lang="en-US" altLang="zh-CN" sz="2000" b="1" dirty="0"/>
              <a:t>gas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value </a:t>
            </a:r>
            <a:r>
              <a:rPr lang="zh-CN" altLang="en-US" sz="2000" b="1" dirty="0"/>
              <a:t>为 </a:t>
            </a:r>
            <a:r>
              <a:rPr lang="en-US" altLang="zh-CN" sz="2000" b="1" dirty="0"/>
              <a:t>0	</a:t>
            </a:r>
            <a:endParaRPr lang="en-US" altLang="zh-CN" sz="2400" b="1" dirty="0"/>
          </a:p>
          <a:p>
            <a:pPr>
              <a:lnSpc>
                <a:spcPct val="120000"/>
              </a:lnSpc>
            </a:pPr>
            <a:r>
              <a:rPr lang="zh-CN" altLang="en-US" sz="2000" dirty="0"/>
              <a:t>攻击者利用该特点，恶意多次调用该函数，最终生成了</a:t>
            </a:r>
            <a:r>
              <a:rPr lang="en-US" altLang="zh-CN" sz="2000" b="1" dirty="0"/>
              <a:t>1900</a:t>
            </a:r>
            <a:r>
              <a:rPr lang="zh-CN" altLang="en-US" sz="2000" b="1" dirty="0"/>
              <a:t>万</a:t>
            </a:r>
            <a:r>
              <a:rPr lang="zh-CN" altLang="en-US" sz="2000" dirty="0"/>
              <a:t>个空账户。</a:t>
            </a:r>
            <a:endParaRPr lang="en-US" altLang="zh-CN" sz="2000" dirty="0"/>
          </a:p>
          <a:p>
            <a:pPr lvl="1">
              <a:lnSpc>
                <a:spcPct val="120000"/>
              </a:lnSpc>
            </a:pPr>
            <a:r>
              <a:rPr lang="zh-CN" altLang="en-US" sz="1800" dirty="0"/>
              <a:t>浪费存储空间</a:t>
            </a:r>
            <a:endParaRPr lang="en-US" altLang="zh-CN" sz="1800" dirty="0"/>
          </a:p>
          <a:p>
            <a:pPr lvl="1">
              <a:lnSpc>
                <a:spcPct val="120000"/>
              </a:lnSpc>
            </a:pPr>
            <a:r>
              <a:rPr lang="zh-CN" altLang="en-US" sz="1800" dirty="0"/>
              <a:t>增加同步时间</a:t>
            </a:r>
            <a:endParaRPr lang="en-US" altLang="zh-CN" sz="1800" dirty="0"/>
          </a:p>
          <a:p>
            <a:pPr lvl="1">
              <a:lnSpc>
                <a:spcPct val="120000"/>
              </a:lnSpc>
            </a:pPr>
            <a:r>
              <a:rPr lang="zh-CN" altLang="en-US" sz="1800" dirty="0"/>
              <a:t>减慢了事务处理速度</a:t>
            </a:r>
            <a:endParaRPr lang="en-US" altLang="zh-CN" sz="1800" dirty="0"/>
          </a:p>
          <a:p>
            <a:pPr marL="0" indent="0">
              <a:lnSpc>
                <a:spcPct val="120000"/>
              </a:lnSpc>
              <a:buNone/>
            </a:pPr>
            <a:endParaRPr lang="en-US" altLang="zh-CN" sz="2400" b="1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以太坊空账户</a:t>
            </a:r>
            <a:r>
              <a:rPr lang="en-US" altLang="zh-CN" dirty="0"/>
              <a:t>DoS</a:t>
            </a:r>
            <a:r>
              <a:rPr lang="zh-CN" altLang="en-US" dirty="0"/>
              <a:t>攻击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2333759" y="1983743"/>
            <a:ext cx="5014391" cy="4169922"/>
          </a:xfrm>
        </p:spPr>
        <p:txBody>
          <a:bodyPr>
            <a:normAutofit/>
          </a:bodyPr>
          <a:lstStyle/>
          <a:p>
            <a:pPr marL="457200" indent="-457200">
              <a:lnSpc>
                <a:spcPct val="150000"/>
              </a:lnSpc>
              <a:buClrTx/>
              <a:buFont typeface="+mj-lt"/>
              <a:buAutoNum type="arabicPeriod"/>
            </a:pPr>
            <a:r>
              <a:rPr lang="zh-CN" altLang="en-US" sz="2400" dirty="0"/>
              <a:t>区块链安全架构</a:t>
            </a:r>
          </a:p>
          <a:p>
            <a:pPr marL="457200" indent="-457200">
              <a:lnSpc>
                <a:spcPct val="150000"/>
              </a:lnSpc>
              <a:buClrTx/>
              <a:buFont typeface="+mj-lt"/>
              <a:buAutoNum type="arabicPeriod"/>
            </a:pPr>
            <a:r>
              <a:rPr lang="zh-CN" altLang="en-US" sz="2400" dirty="0"/>
              <a:t>区块链六类安全隐患</a:t>
            </a:r>
          </a:p>
          <a:p>
            <a:pPr marL="457200" indent="-457200">
              <a:lnSpc>
                <a:spcPct val="150000"/>
              </a:lnSpc>
              <a:buClrTx/>
              <a:buFont typeface="+mj-lt"/>
              <a:buAutoNum type="arabicPeriod"/>
            </a:pPr>
            <a:r>
              <a:rPr lang="zh-CN" altLang="en-US" sz="2400" dirty="0"/>
              <a:t>网络连通性与区块链安全性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446144" y="1098000"/>
            <a:ext cx="7886700" cy="854073"/>
          </a:xfrm>
        </p:spPr>
        <p:txBody>
          <a:bodyPr/>
          <a:lstStyle/>
          <a:p>
            <a:pPr algn="ctr"/>
            <a:r>
              <a:rPr lang="zh-CN" altLang="en-US" dirty="0"/>
              <a:t> </a:t>
            </a:r>
          </a:p>
        </p:txBody>
      </p:sp>
      <p:sp>
        <p:nvSpPr>
          <p:cNvPr id="5" name="标题 2"/>
          <p:cNvSpPr>
            <a:spLocks noGrp="1"/>
          </p:cNvSpPr>
          <p:nvPr/>
        </p:nvSpPr>
        <p:spPr>
          <a:xfrm>
            <a:off x="352015" y="102918"/>
            <a:ext cx="7886700" cy="85407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rtlCol="0" anchor="ctr" anchorCtr="0" compatLnSpc="1">
            <a:normAutofit/>
          </a:bodyPr>
          <a:lstStyle>
            <a:lvl1pPr algn="l" rtl="0" eaLnBrk="0" fontAlgn="base" hangingPunct="0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algn="l" rtl="0" eaLnBrk="0" fontAlgn="base" hangingPunct="0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algn="l" rtl="0" eaLnBrk="0" fontAlgn="base" hangingPunct="0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algn="l" rtl="0" eaLnBrk="0" fontAlgn="base" hangingPunct="0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algn="l" rtl="0" eaLnBrk="0" fontAlgn="base" hangingPunct="0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457200" algn="l" rtl="0" eaLnBrk="0" fontAlgn="base" hangingPunct="0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914400" algn="l" rtl="0" eaLnBrk="0" fontAlgn="base" hangingPunct="0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1371600" algn="l" rtl="0" eaLnBrk="0" fontAlgn="base" hangingPunct="0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1828800" algn="l" rtl="0" eaLnBrk="0" fontAlgn="base" hangingPunct="0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区块链为什么不安全？</a:t>
            </a:r>
            <a:endParaRPr lang="zh-CN" altLang="en-US" dirty="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2800" dirty="0"/>
              <a:t>以太坊空账户</a:t>
            </a:r>
            <a:r>
              <a:rPr lang="en-US" altLang="zh-CN" sz="2800" dirty="0"/>
              <a:t>DoS</a:t>
            </a:r>
            <a:r>
              <a:rPr lang="zh-CN" altLang="en-US" sz="2800" dirty="0"/>
              <a:t>攻击：</a:t>
            </a:r>
            <a:r>
              <a:rPr lang="en-US" altLang="zh-CN" sz="2800" dirty="0"/>
              <a:t>Hard Forks</a:t>
            </a:r>
            <a:endParaRPr lang="zh-CN" altLang="en-US" sz="28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14857"/>
            <a:ext cx="9144000" cy="3533086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 bwMode="auto">
          <a:xfrm>
            <a:off x="68826" y="4158831"/>
            <a:ext cx="9006348" cy="375684"/>
          </a:xfrm>
          <a:prstGeom prst="rect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2800" dirty="0"/>
              <a:t>关于</a:t>
            </a:r>
            <a:r>
              <a:rPr lang="en-US" altLang="zh-CN" sz="2800" dirty="0"/>
              <a:t>Hard Fork </a:t>
            </a:r>
            <a:r>
              <a:rPr lang="zh-CN" altLang="en-US" sz="2800" dirty="0"/>
              <a:t>的争议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1" y="1276350"/>
            <a:ext cx="5633878" cy="304892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0650" y="4325272"/>
            <a:ext cx="5215225" cy="195688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628650" y="1224077"/>
            <a:ext cx="7886700" cy="20429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400" dirty="0"/>
              <a:t>How to DDoS attack</a:t>
            </a:r>
            <a:r>
              <a:rPr lang="zh-CN" altLang="en-US" sz="2400" dirty="0"/>
              <a:t>：</a:t>
            </a:r>
            <a:endParaRPr lang="en-US" altLang="zh-CN" sz="2400" dirty="0"/>
          </a:p>
          <a:p>
            <a:pPr marL="850900" lvl="1"/>
            <a:r>
              <a:rPr lang="zh-CN" altLang="en-US" sz="2400" dirty="0"/>
              <a:t>矿池 </a:t>
            </a:r>
            <a:r>
              <a:rPr lang="en-US" altLang="zh-CN" sz="2400" dirty="0"/>
              <a:t>manager </a:t>
            </a:r>
            <a:r>
              <a:rPr lang="zh-CN" altLang="en-US" sz="2400" dirty="0"/>
              <a:t>作为攻击作恶者</a:t>
            </a:r>
            <a:r>
              <a:rPr lang="en-US" altLang="zh-CN" sz="2400" dirty="0"/>
              <a:t>, </a:t>
            </a:r>
            <a:r>
              <a:rPr lang="zh-CN" altLang="en-US" sz="2400" dirty="0"/>
              <a:t>向 </a:t>
            </a:r>
            <a:r>
              <a:rPr lang="en-US" altLang="zh-CN" sz="2400" dirty="0"/>
              <a:t>victim pool </a:t>
            </a:r>
            <a:r>
              <a:rPr lang="zh-CN" altLang="en-US" sz="2400" dirty="0"/>
              <a:t>提交大量假的 </a:t>
            </a:r>
            <a:r>
              <a:rPr lang="en-US" altLang="zh-CN" sz="2400" dirty="0"/>
              <a:t>solution</a:t>
            </a:r>
          </a:p>
          <a:p>
            <a:pPr marL="50800" indent="0">
              <a:buNone/>
            </a:pPr>
            <a:r>
              <a:rPr lang="zh-CN" altLang="en-US" sz="2400" dirty="0"/>
              <a:t>影响：</a:t>
            </a:r>
          </a:p>
          <a:p>
            <a:pPr marL="0" indent="0">
              <a:buNone/>
            </a:pPr>
            <a:endParaRPr lang="zh-CN" altLang="en-US" sz="2400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204097" y="250835"/>
            <a:ext cx="7886700" cy="733903"/>
          </a:xfrm>
        </p:spPr>
        <p:txBody>
          <a:bodyPr>
            <a:normAutofit/>
          </a:bodyPr>
          <a:lstStyle/>
          <a:p>
            <a:r>
              <a:rPr lang="en-US" altLang="zh-CN" sz="2400" dirty="0"/>
              <a:t>DDoS Attacks in Bitcoin Mining Pools</a:t>
            </a:r>
            <a:endParaRPr lang="zh-CN" altLang="en-US" sz="2400" dirty="0"/>
          </a:p>
        </p:txBody>
      </p:sp>
      <p:sp>
        <p:nvSpPr>
          <p:cNvPr id="5" name="文本框 4"/>
          <p:cNvSpPr txBox="1"/>
          <p:nvPr/>
        </p:nvSpPr>
        <p:spPr>
          <a:xfrm>
            <a:off x="1554956" y="6124382"/>
            <a:ext cx="603408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b="0" i="0" dirty="0">
                <a:solidFill>
                  <a:srgbClr val="222222"/>
                </a:solidFill>
                <a:effectLst/>
                <a:latin typeface="Arial" panose="020B0604020202090204" pitchFamily="34" charset="0"/>
              </a:rPr>
              <a:t>Wu S, Chen Y, Li M, et al. Survive and Thrive: A Stochastic Game for DDoS Attacks in Bitcoin Mining Pools[J]. IEEE/ACM Transactions on Networking, 2020, 28(2): 874-887.</a:t>
            </a:r>
            <a:endParaRPr lang="zh-CN" altLang="en-US" sz="1200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2981232"/>
            <a:ext cx="9144000" cy="1811236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852488" y="4774811"/>
            <a:ext cx="812006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US" altLang="zh-CN" sz="2000" dirty="0"/>
              <a:t>Hash power</a:t>
            </a:r>
            <a:r>
              <a:rPr lang="zh-CN" altLang="en-US" sz="2000" dirty="0"/>
              <a:t> </a:t>
            </a:r>
            <a:r>
              <a:rPr lang="en-US" altLang="zh-CN" sz="2000" dirty="0"/>
              <a:t>of</a:t>
            </a:r>
            <a:r>
              <a:rPr lang="zh-CN" altLang="en-US" sz="2000" dirty="0"/>
              <a:t> </a:t>
            </a:r>
            <a:r>
              <a:rPr lang="en-US" altLang="zh-CN" sz="2000" dirty="0"/>
              <a:t>victim-pool</a:t>
            </a:r>
            <a:r>
              <a:rPr lang="zh-CN" altLang="en-US" sz="2000" dirty="0"/>
              <a:t> </a:t>
            </a:r>
            <a:r>
              <a:rPr lang="en-US" altLang="zh-CN" sz="2000" dirty="0"/>
              <a:t>is</a:t>
            </a:r>
            <a:r>
              <a:rPr lang="zh-CN" altLang="en-US" sz="2000" dirty="0"/>
              <a:t> </a:t>
            </a:r>
            <a:r>
              <a:rPr lang="en-US" altLang="zh-CN" sz="2000" dirty="0"/>
              <a:t>weakened</a:t>
            </a:r>
            <a:r>
              <a:rPr lang="zh-CN" altLang="en-US" sz="2000" dirty="0"/>
              <a:t> </a:t>
            </a:r>
            <a:r>
              <a:rPr lang="en-US" altLang="zh-CN" sz="2000" dirty="0"/>
              <a:t>due</a:t>
            </a:r>
            <a:r>
              <a:rPr lang="zh-CN" altLang="en-US" sz="2000" dirty="0"/>
              <a:t> </a:t>
            </a:r>
            <a:r>
              <a:rPr lang="en-US" altLang="zh-CN" sz="2000" dirty="0"/>
              <a:t>to</a:t>
            </a:r>
            <a:r>
              <a:rPr lang="zh-CN" altLang="en-US" sz="2000" dirty="0"/>
              <a:t> </a:t>
            </a:r>
            <a:r>
              <a:rPr lang="en-US" altLang="zh-CN" sz="2000" dirty="0"/>
              <a:t>such</a:t>
            </a:r>
            <a:r>
              <a:rPr lang="zh-CN" altLang="en-US" sz="2000" dirty="0"/>
              <a:t> </a:t>
            </a:r>
            <a:r>
              <a:rPr lang="en-US" altLang="zh-CN" sz="2000" dirty="0"/>
              <a:t>DDoS</a:t>
            </a:r>
            <a:r>
              <a:rPr lang="zh-CN" altLang="en-US" sz="2000" dirty="0"/>
              <a:t> </a:t>
            </a:r>
            <a:r>
              <a:rPr lang="en-US" altLang="zh-CN" sz="2000" dirty="0"/>
              <a:t>attacks</a:t>
            </a:r>
          </a:p>
          <a:p>
            <a:pPr marL="28575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2000" dirty="0"/>
              <a:t>矿工可能会离开</a:t>
            </a:r>
            <a:r>
              <a:rPr lang="en-US" altLang="zh-CN" sz="2000" dirty="0"/>
              <a:t>victim</a:t>
            </a:r>
            <a:r>
              <a:rPr lang="zh-CN" altLang="en-US" sz="2000" dirty="0"/>
              <a:t>矿池，并加入到 </a:t>
            </a:r>
            <a:r>
              <a:rPr lang="en-US" altLang="zh-CN" sz="2000" dirty="0"/>
              <a:t>attacking </a:t>
            </a:r>
            <a:r>
              <a:rPr lang="zh-CN" altLang="en-US" sz="2000" dirty="0"/>
              <a:t>矿池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204097" y="250836"/>
            <a:ext cx="7886700" cy="691700"/>
          </a:xfrm>
        </p:spPr>
        <p:txBody>
          <a:bodyPr>
            <a:normAutofit/>
          </a:bodyPr>
          <a:lstStyle/>
          <a:p>
            <a:r>
              <a:rPr lang="en-US" altLang="zh-CN" sz="2400" dirty="0"/>
              <a:t>DDoS Attacks in Bitcoin Mining Pools</a:t>
            </a:r>
            <a:endParaRPr lang="zh-CN" altLang="en-US" sz="2400" dirty="0"/>
          </a:p>
        </p:txBody>
      </p:sp>
      <p:sp>
        <p:nvSpPr>
          <p:cNvPr id="5" name="文本框 4"/>
          <p:cNvSpPr txBox="1"/>
          <p:nvPr/>
        </p:nvSpPr>
        <p:spPr>
          <a:xfrm>
            <a:off x="1554956" y="6105491"/>
            <a:ext cx="603408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b="0" i="0" dirty="0">
                <a:solidFill>
                  <a:srgbClr val="222222"/>
                </a:solidFill>
                <a:effectLst/>
                <a:latin typeface="Arial" panose="020B0604020202090204" pitchFamily="34" charset="0"/>
              </a:rPr>
              <a:t>Wu S, Chen Y, Li M, et al. Survive and Thrive: A Stochastic Game for DDoS Attacks in Bitcoin Mining Pools[J]. IEEE/ACM Transactions on Networking, 2020, 28(2): 874-887.</a:t>
            </a:r>
            <a:endParaRPr lang="zh-CN" altLang="en-US" sz="1200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147" y="1214677"/>
            <a:ext cx="7105650" cy="4618673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/>
              <a:t>DDoS Attacks in Bitcoin Mining Pools</a:t>
            </a:r>
            <a:endParaRPr lang="zh-CN" altLang="en-US" sz="2400" dirty="0"/>
          </a:p>
        </p:txBody>
      </p:sp>
      <p:sp>
        <p:nvSpPr>
          <p:cNvPr id="5" name="文本框 4"/>
          <p:cNvSpPr txBox="1"/>
          <p:nvPr/>
        </p:nvSpPr>
        <p:spPr>
          <a:xfrm>
            <a:off x="1554956" y="6334597"/>
            <a:ext cx="727099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b="0" i="0" dirty="0">
                <a:solidFill>
                  <a:srgbClr val="222222"/>
                </a:solidFill>
                <a:effectLst/>
                <a:latin typeface="Arial" panose="020B0604020202090204" pitchFamily="34" charset="0"/>
              </a:rPr>
              <a:t>Wu S, Chen Y, Li M, et al. Survive and Thrive: A Stochastic Game for DDoS Attacks in Bitcoin Mining Pools[J]. IEEE/ACM Transactions on Networking, 2020, 28(2): 874-887.</a:t>
            </a:r>
            <a:endParaRPr lang="zh-CN" altLang="en-US" sz="12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178960"/>
            <a:ext cx="9144000" cy="328946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2378" y="4516522"/>
            <a:ext cx="825924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当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M1 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算力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&lt; M2 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算力时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 M1 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收益比其公平情况下的 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fair share 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高。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M2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矿池算力越大，对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M1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的收益反而越有利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当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M1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的算力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更大时，收益 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&lt;= 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公平情况下的 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fair share ( 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因为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M2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可以对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M1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发动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DDoS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攻击了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baseline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相比，可以降低其损失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结论：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矿池越大越容易遭到 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DDoS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攻击。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2"/>
          <p:cNvSpPr txBox="1">
            <a:spLocks noChangeArrowheads="1"/>
          </p:cNvSpPr>
          <p:nvPr/>
        </p:nvSpPr>
        <p:spPr bwMode="auto">
          <a:xfrm>
            <a:off x="825500" y="4677879"/>
            <a:ext cx="8318500" cy="1001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sz="3600" b="1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谢谢！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280856" y="1677370"/>
            <a:ext cx="2885826" cy="292964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352015" y="102918"/>
            <a:ext cx="7886700" cy="854073"/>
          </a:xfrm>
        </p:spPr>
        <p:txBody>
          <a:bodyPr/>
          <a:lstStyle/>
          <a:p>
            <a:r>
              <a:rPr lang="zh-CN" altLang="en-US" dirty="0"/>
              <a:t>区块链安全架构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9235" y="1586865"/>
            <a:ext cx="5591893" cy="32400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53060" y="5220970"/>
            <a:ext cx="8437880" cy="86042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/>
            <a:r>
              <a:rPr lang="zh-CN" altLang="en-US" sz="2500" dirty="0"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区块链结构复杂，无论是在任何一个环节出现的安全问题，</a:t>
            </a:r>
          </a:p>
          <a:p>
            <a:pPr algn="ctr"/>
            <a:r>
              <a:rPr lang="zh-CN" altLang="en-US" sz="2500" dirty="0"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都有可能造成整个区块链系统的损失。</a:t>
            </a:r>
            <a:endParaRPr lang="zh-CN" altLang="en-US" sz="25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Vç¥çä¸çï¼åæ¥æ¯æ´éªé­å½é å°±çï¼ä»¥å¤ªååä¸åå²"/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" name="标题 2"/>
          <p:cNvSpPr>
            <a:spLocks noGrp="1"/>
          </p:cNvSpPr>
          <p:nvPr>
            <p:ph type="title"/>
          </p:nvPr>
        </p:nvSpPr>
        <p:spPr>
          <a:xfrm>
            <a:off x="352015" y="102918"/>
            <a:ext cx="7886700" cy="854073"/>
          </a:xfrm>
        </p:spPr>
        <p:txBody>
          <a:bodyPr/>
          <a:lstStyle/>
          <a:p>
            <a:r>
              <a:rPr lang="zh-CN" altLang="en-US" dirty="0"/>
              <a:t>区块链常见的六类安全隐患</a:t>
            </a:r>
          </a:p>
        </p:txBody>
      </p:sp>
      <p:graphicFrame>
        <p:nvGraphicFramePr>
          <p:cNvPr id="3" name="内容占位符 2"/>
          <p:cNvGraphicFramePr>
            <a:graphicFrameLocks noGrp="1"/>
          </p:cNvGraphicFramePr>
          <p:nvPr>
            <p:ph idx="1"/>
            <p:custDataLst>
              <p:tags r:id="rId1"/>
            </p:custDataLst>
          </p:nvPr>
        </p:nvGraphicFramePr>
        <p:xfrm>
          <a:off x="588645" y="1134036"/>
          <a:ext cx="7966710" cy="50813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8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54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614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10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82320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400" b="1" spc="130">
                          <a:solidFill>
                            <a:srgbClr val="646464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</a:p>
                  </a:txBody>
                  <a:tcPr marL="137160" marR="137160" marT="137160" marB="13716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28575">
                      <a:solidFill>
                        <a:srgbClr val="646464"/>
                      </a:solidFill>
                      <a:prstDash val="solid"/>
                    </a:lnT>
                    <a:lnB w="28575">
                      <a:solidFill>
                        <a:srgbClr val="646464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400" b="1" spc="130">
                          <a:solidFill>
                            <a:srgbClr val="646464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密码学</a:t>
                      </a:r>
                    </a:p>
                  </a:txBody>
                  <a:tcPr marL="137160" marR="137160" marT="137160" marB="13716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28575">
                      <a:solidFill>
                        <a:srgbClr val="646464"/>
                      </a:solidFill>
                      <a:prstDash val="solid"/>
                    </a:lnT>
                    <a:lnB w="28575">
                      <a:solidFill>
                        <a:srgbClr val="646464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400" b="1" spc="130">
                          <a:solidFill>
                            <a:srgbClr val="646464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区块链信任</a:t>
                      </a:r>
                    </a:p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400" b="1" spc="130">
                          <a:solidFill>
                            <a:srgbClr val="646464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基础</a:t>
                      </a:r>
                    </a:p>
                  </a:txBody>
                  <a:tcPr marL="137160" marR="137160" marT="137160" marB="13716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28575">
                      <a:solidFill>
                        <a:srgbClr val="646464"/>
                      </a:solidFill>
                      <a:prstDash val="solid"/>
                    </a:lnT>
                    <a:lnB w="28575">
                      <a:solidFill>
                        <a:srgbClr val="646464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400" b="1" spc="130">
                          <a:solidFill>
                            <a:srgbClr val="646464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哈希算法、数字签名、随机数等</a:t>
                      </a:r>
                    </a:p>
                  </a:txBody>
                  <a:tcPr marL="137160" marR="137160" marT="137160" marB="13716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28575">
                      <a:solidFill>
                        <a:srgbClr val="646464"/>
                      </a:solidFill>
                      <a:prstDash val="solid"/>
                    </a:lnT>
                    <a:lnB w="28575">
                      <a:solidFill>
                        <a:srgbClr val="646464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9285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1400" b="1" spc="130">
                          <a:solidFill>
                            <a:srgbClr val="646464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</a:p>
                  </a:txBody>
                  <a:tcPr marL="137160" marR="137160" marT="137160" marB="13716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28575">
                      <a:solidFill>
                        <a:srgbClr val="646464"/>
                      </a:solidFill>
                      <a:prstDash val="solid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1400" b="1" spc="130">
                          <a:solidFill>
                            <a:srgbClr val="646464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用户私钥</a:t>
                      </a:r>
                    </a:p>
                  </a:txBody>
                  <a:tcPr marL="137160" marR="137160" marT="137160" marB="13716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28575">
                      <a:solidFill>
                        <a:srgbClr val="646464"/>
                      </a:solidFill>
                      <a:prstDash val="solid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1400" b="1" spc="130">
                          <a:solidFill>
                            <a:srgbClr val="646464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用户参与凭证</a:t>
                      </a:r>
                    </a:p>
                  </a:txBody>
                  <a:tcPr marL="137160" marR="137160" marT="137160" marB="13716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28575">
                      <a:solidFill>
                        <a:srgbClr val="646464"/>
                      </a:solidFill>
                      <a:prstDash val="solid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1400" b="1" spc="130">
                          <a:solidFill>
                            <a:srgbClr val="646464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防御彩虹攻击</a:t>
                      </a:r>
                    </a:p>
                  </a:txBody>
                  <a:tcPr marL="137160" marR="137160" marT="137160" marB="13716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28575">
                      <a:solidFill>
                        <a:srgbClr val="646464"/>
                      </a:solidFill>
                      <a:prstDash val="solid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68375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1400" b="1" spc="130">
                          <a:solidFill>
                            <a:srgbClr val="646464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</a:p>
                  </a:txBody>
                  <a:tcPr marL="137160" marR="137160" marT="137160" marB="13716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1400" b="1" spc="130">
                          <a:solidFill>
                            <a:srgbClr val="646464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节点系统安全</a:t>
                      </a:r>
                    </a:p>
                  </a:txBody>
                  <a:tcPr marL="137160" marR="137160" marT="137160" marB="13716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1400" b="1" spc="130">
                          <a:solidFill>
                            <a:srgbClr val="646464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传统安全范畴</a:t>
                      </a:r>
                    </a:p>
                  </a:txBody>
                  <a:tcPr marL="137160" marR="137160" marT="137160" marB="13716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1400" b="1" spc="130">
                          <a:solidFill>
                            <a:srgbClr val="646464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缓冲区溢出、分布式节点可靠度、API接口等</a:t>
                      </a:r>
                    </a:p>
                  </a:txBody>
                  <a:tcPr marL="137160" marR="137160" marT="137160" marB="13716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68375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1400" b="1" spc="130">
                          <a:solidFill>
                            <a:srgbClr val="646464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</a:p>
                  </a:txBody>
                  <a:tcPr marL="137160" marR="137160" marT="137160" marB="13716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1400" b="1" spc="130">
                          <a:solidFill>
                            <a:srgbClr val="646464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底层共识协议</a:t>
                      </a:r>
                    </a:p>
                  </a:txBody>
                  <a:tcPr marL="137160" marR="137160" marT="137160" marB="13716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1400" b="1" spc="130">
                          <a:solidFill>
                            <a:srgbClr val="646464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区块链一致性</a:t>
                      </a:r>
                    </a:p>
                  </a:txBody>
                  <a:tcPr marL="137160" marR="137160" marT="137160" marB="13716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1400" b="1" spc="130">
                          <a:solidFill>
                            <a:srgbClr val="646464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难以证明的协议安全性、不可能实现的三角关系</a:t>
                      </a:r>
                    </a:p>
                  </a:txBody>
                  <a:tcPr marL="137160" marR="137160" marT="137160" marB="13716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68375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1400" b="1" spc="130">
                          <a:solidFill>
                            <a:srgbClr val="646464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</a:t>
                      </a:r>
                    </a:p>
                  </a:txBody>
                  <a:tcPr marL="137160" marR="137160" marT="137160" marB="13716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1400" b="1" spc="130">
                          <a:solidFill>
                            <a:srgbClr val="646464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智能合约</a:t>
                      </a:r>
                    </a:p>
                  </a:txBody>
                  <a:tcPr marL="137160" marR="137160" marT="137160" marB="13716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1400" b="1" spc="130">
                          <a:solidFill>
                            <a:srgbClr val="646464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区块链业务</a:t>
                      </a:r>
                    </a:p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1400" b="1" spc="130">
                          <a:solidFill>
                            <a:srgbClr val="646464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逻辑</a:t>
                      </a:r>
                    </a:p>
                  </a:txBody>
                  <a:tcPr marL="137160" marR="137160" marT="137160" marB="13716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1400" b="1" spc="130">
                          <a:solidFill>
                            <a:srgbClr val="646464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合约漏洞、合约可信度以及合约的规范化</a:t>
                      </a:r>
                    </a:p>
                  </a:txBody>
                  <a:tcPr marL="137160" marR="137160" marT="137160" marB="13716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9885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1400" b="1" spc="130">
                          <a:solidFill>
                            <a:srgbClr val="646464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</a:t>
                      </a:r>
                    </a:p>
                  </a:txBody>
                  <a:tcPr marL="137160" marR="137160" marT="137160" marB="13716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28575">
                      <a:solidFill>
                        <a:srgbClr val="646464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1400" b="1" spc="130">
                          <a:solidFill>
                            <a:srgbClr val="646464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激励机制</a:t>
                      </a:r>
                    </a:p>
                  </a:txBody>
                  <a:tcPr marL="137160" marR="137160" marT="137160" marB="13716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28575">
                      <a:solidFill>
                        <a:srgbClr val="646464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1400" b="1" spc="130">
                          <a:solidFill>
                            <a:srgbClr val="646464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好的区块链</a:t>
                      </a:r>
                    </a:p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1400" b="1" spc="130">
                          <a:solidFill>
                            <a:srgbClr val="646464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生态</a:t>
                      </a:r>
                    </a:p>
                  </a:txBody>
                  <a:tcPr marL="137160" marR="137160" marT="137160" marB="13716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28575">
                      <a:solidFill>
                        <a:srgbClr val="646464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1400" b="1" spc="130">
                          <a:solidFill>
                            <a:srgbClr val="646464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防止</a:t>
                      </a:r>
                      <a:r>
                        <a:rPr lang="zh-CN" altLang="en-US" sz="1400" b="1" spc="130">
                          <a:solidFill>
                            <a:srgbClr val="646464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庞氏骗局</a:t>
                      </a:r>
                      <a:endParaRPr lang="zh-CN" altLang="en-US" sz="1400" b="1" spc="130">
                        <a:solidFill>
                          <a:srgbClr val="646464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37160" marR="137160" marT="137160" marB="13716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28575">
                      <a:solidFill>
                        <a:srgbClr val="646464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352015" y="102918"/>
            <a:ext cx="7886700" cy="854073"/>
          </a:xfrm>
        </p:spPr>
        <p:txBody>
          <a:bodyPr/>
          <a:lstStyle/>
          <a:p>
            <a:r>
              <a:rPr lang="zh-CN" altLang="en-US" dirty="0"/>
              <a:t>彩虹攻击的原理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085" y="1578610"/>
            <a:ext cx="8105775" cy="389763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0a78f3e4-5d1a-4eda-b31f-89999e6064c3}"/>
  <p:tag name="TABLE_RECT" val="46.35*109.944*627.3*362.3"/>
  <p:tag name="TABLE_EMPHASIZE_COLOR" val="6579300"/>
  <p:tag name="TABLE_ONEKEY_SKIN_IDX" val="0"/>
  <p:tag name="TABLE_SKINIDX" val="-1"/>
  <p:tag name="TABLE_COLORIDX" val="l"/>
</p:tagLst>
</file>

<file path=ppt/theme/theme1.xml><?xml version="1.0" encoding="utf-8"?>
<a:theme xmlns:a="http://schemas.openxmlformats.org/drawingml/2006/main" name="LC.BRev.FY97">
  <a:themeElements>
    <a:clrScheme name="">
      <a:dk1>
        <a:srgbClr val="000000"/>
      </a:dk1>
      <a:lt1>
        <a:srgbClr val="FFFFFF"/>
      </a:lt1>
      <a:dk2>
        <a:srgbClr val="006B61"/>
      </a:dk2>
      <a:lt2>
        <a:srgbClr val="C0C0C0"/>
      </a:lt2>
      <a:accent1>
        <a:srgbClr val="FF00FF"/>
      </a:accent1>
      <a:accent2>
        <a:srgbClr val="00C0C0"/>
      </a:accent2>
      <a:accent3>
        <a:srgbClr val="FFFFFF"/>
      </a:accent3>
      <a:accent4>
        <a:srgbClr val="000000"/>
      </a:accent4>
      <a:accent5>
        <a:srgbClr val="FFAAFF"/>
      </a:accent5>
      <a:accent6>
        <a:srgbClr val="00AEAE"/>
      </a:accent6>
      <a:hlink>
        <a:srgbClr val="00C000"/>
      </a:hlink>
      <a:folHlink>
        <a:srgbClr val="800080"/>
      </a:folHlink>
    </a:clrScheme>
    <a:fontScheme name="LC.BRev.FY97">
      <a:majorFont>
        <a:latin typeface="Tahom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1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9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1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90204" pitchFamily="34" charset="0"/>
          </a:defRPr>
        </a:defPPr>
      </a:lstStyle>
    </a:lnDef>
  </a:objectDefaults>
  <a:extraClrSchemeLst>
    <a:extraClrScheme>
      <a:clrScheme name="LC.BRev.FY97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C.BRev.FY97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C.BRev.FY97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C.BRev.FY97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C.BRev.FY97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C.BRev.FY97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C.BRev.FY97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</TotalTime>
  <Words>3271</Words>
  <Application>Microsoft Office PowerPoint</Application>
  <PresentationFormat>全屏显示(4:3)</PresentationFormat>
  <Paragraphs>437</Paragraphs>
  <Slides>65</Slides>
  <Notes>50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65</vt:i4>
      </vt:variant>
    </vt:vector>
  </HeadingPairs>
  <TitlesOfParts>
    <vt:vector size="81" baseType="lpstr">
      <vt:lpstr>BNOWLM+MicrosoftYaHei</vt:lpstr>
      <vt:lpstr>FVGIDM+MicrosoftYaHei-Bold</vt:lpstr>
      <vt:lpstr>HOTDQU+MicrosoftYaHei-Bold</vt:lpstr>
      <vt:lpstr>LPTVIA+ArialMT</vt:lpstr>
      <vt:lpstr>Monotype Sorts</vt:lpstr>
      <vt:lpstr>UHEBJO+MicrosoftYaHei</vt:lpstr>
      <vt:lpstr>等线</vt:lpstr>
      <vt:lpstr>宋体</vt:lpstr>
      <vt:lpstr>微软雅黑</vt:lpstr>
      <vt:lpstr>微软雅黑 Light</vt:lpstr>
      <vt:lpstr>Arial</vt:lpstr>
      <vt:lpstr>Cambria Math</vt:lpstr>
      <vt:lpstr>Tahoma</vt:lpstr>
      <vt:lpstr>Times New Roman</vt:lpstr>
      <vt:lpstr>Wingdings</vt:lpstr>
      <vt:lpstr>LC.BRev.FY97</vt:lpstr>
      <vt:lpstr>PowerPoint 演示文稿</vt:lpstr>
      <vt:lpstr>PowerPoint 演示文稿</vt:lpstr>
      <vt:lpstr>区块链安全问题与攻击模型 </vt:lpstr>
      <vt:lpstr>目录</vt:lpstr>
      <vt:lpstr>为什么我们说区块链还不是很安全？</vt:lpstr>
      <vt:lpstr> </vt:lpstr>
      <vt:lpstr>区块链安全架构</vt:lpstr>
      <vt:lpstr>区块链常见的六类安全隐患</vt:lpstr>
      <vt:lpstr>彩虹攻击的原理</vt:lpstr>
      <vt:lpstr>庞氏骗局</vt:lpstr>
      <vt:lpstr>网络连通性与区块链安全</vt:lpstr>
      <vt:lpstr>网络连通性与区块链安全</vt:lpstr>
      <vt:lpstr>网络连通性与区块链安全</vt:lpstr>
      <vt:lpstr>目录</vt:lpstr>
      <vt:lpstr> </vt:lpstr>
      <vt:lpstr>基础组件和设施面临的安全威胁</vt:lpstr>
      <vt:lpstr>基础组件和设施面临的安全威胁</vt:lpstr>
      <vt:lpstr>P2P网络安全威胁</vt:lpstr>
      <vt:lpstr>P2P网络安全威胁</vt:lpstr>
      <vt:lpstr>P2P网络安全威胁</vt:lpstr>
      <vt:lpstr>P2P网络安全威胁</vt:lpstr>
      <vt:lpstr>P2P网络安全威胁</vt:lpstr>
      <vt:lpstr>P2P网络安全威胁</vt:lpstr>
      <vt:lpstr>P2P网络安全威胁</vt:lpstr>
      <vt:lpstr>P2P网络安全威胁</vt:lpstr>
      <vt:lpstr>系统核心设计安全威胁</vt:lpstr>
      <vt:lpstr>共识层安全威胁</vt:lpstr>
      <vt:lpstr>共识层安全威胁</vt:lpstr>
      <vt:lpstr>共识层安全威胁</vt:lpstr>
      <vt:lpstr>共识层安全威胁</vt:lpstr>
      <vt:lpstr>共识层安全威胁</vt:lpstr>
      <vt:lpstr>共识层安全威胁</vt:lpstr>
      <vt:lpstr>合约层安全威胁</vt:lpstr>
      <vt:lpstr>合约层安全威胁</vt:lpstr>
      <vt:lpstr>数据层安全威胁</vt:lpstr>
      <vt:lpstr>应用生态安全威胁</vt:lpstr>
      <vt:lpstr>应用生态安全威胁</vt:lpstr>
      <vt:lpstr>区块链面临的安全挑战</vt:lpstr>
      <vt:lpstr>目录</vt:lpstr>
      <vt:lpstr> </vt:lpstr>
      <vt:lpstr>1. 人为主观的强化 (1/3)</vt:lpstr>
      <vt:lpstr>1. 人为主观的强化 (2/3)</vt:lpstr>
      <vt:lpstr>1. 人为主观的强化 (3/3)</vt:lpstr>
      <vt:lpstr>2. 区块链系统漏洞优化 (1/2)</vt:lpstr>
      <vt:lpstr>2. 区块链系统漏洞优化 (2/2)</vt:lpstr>
      <vt:lpstr>3. 结合其他技术提升区块链安全性</vt:lpstr>
      <vt:lpstr>目录</vt:lpstr>
      <vt:lpstr> </vt:lpstr>
      <vt:lpstr>区块截留攻击</vt:lpstr>
      <vt:lpstr>区块截留攻击</vt:lpstr>
      <vt:lpstr>区块截留攻击</vt:lpstr>
      <vt:lpstr>区块截留攻击</vt:lpstr>
      <vt:lpstr>区块截留攻击</vt:lpstr>
      <vt:lpstr>区块截留攻击</vt:lpstr>
      <vt:lpstr>区块截留攻击</vt:lpstr>
      <vt:lpstr>区块截留攻击</vt:lpstr>
      <vt:lpstr>以太坊空账户 DoS 攻击</vt:lpstr>
      <vt:lpstr>以太坊空账户DoS攻击</vt:lpstr>
      <vt:lpstr>以太坊空账户DoS攻击</vt:lpstr>
      <vt:lpstr>以太坊空账户DoS攻击：Hard Forks</vt:lpstr>
      <vt:lpstr>关于Hard Fork 的争议</vt:lpstr>
      <vt:lpstr>DDoS Attacks in Bitcoin Mining Pools</vt:lpstr>
      <vt:lpstr>DDoS Attacks in Bitcoin Mining Pools</vt:lpstr>
      <vt:lpstr>DDoS Attacks in Bitcoin Mining Pools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区块链数据结构与开发基础</dc:title>
  <dc:creator>Jiajing</dc:creator>
  <cp:lastModifiedBy>廖婕</cp:lastModifiedBy>
  <cp:revision>153</cp:revision>
  <cp:lastPrinted>2021-12-08T13:01:52Z</cp:lastPrinted>
  <dcterms:created xsi:type="dcterms:W3CDTF">2021-12-08T13:01:52Z</dcterms:created>
  <dcterms:modified xsi:type="dcterms:W3CDTF">2021-12-08T13:06:58Z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2052-3.6.1.5768</vt:lpwstr>
  </property>
</Properties>
</file>